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6" r:id="rId7"/>
  </p:sldMasterIdLst>
  <p:notesMasterIdLst>
    <p:notesMasterId r:id="rId20"/>
  </p:notesMasterIdLst>
  <p:sldIdLst>
    <p:sldId id="257" r:id="rId8"/>
    <p:sldId id="266" r:id="rId9"/>
    <p:sldId id="267" r:id="rId10"/>
    <p:sldId id="275" r:id="rId11"/>
    <p:sldId id="268" r:id="rId12"/>
    <p:sldId id="276" r:id="rId13"/>
    <p:sldId id="269" r:id="rId14"/>
    <p:sldId id="270" r:id="rId15"/>
    <p:sldId id="271" r:id="rId16"/>
    <p:sldId id="272" r:id="rId17"/>
    <p:sldId id="273" r:id="rId18"/>
    <p:sldId id="274" r:id="rId19"/>
  </p:sldIdLst>
  <p:sldSz cx="9144000" cy="6858000" type="screen4x3"/>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B2EA71-A03F-204A-09C7-E8048C904C1D}" name="Pirie L (Lesley)" initials="PL(" userId="S::Lesley.Pirie@parliament.scot::fcf02f56-0479-4e78-be08-917337b95b2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BBDAA1-44FD-F079-103D-50689E4621D6}" v="69" dt="2024-10-23T12:10:46.533"/>
    <p1510:client id="{AA672515-95C9-41A2-9A32-C0F95F9368FB}" v="1" dt="2024-10-23T12:48:47.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D3894-2CA1-4FCB-A9D5-90D282A5BEBB}" type="datetimeFigureOut">
              <a:rPr lang="en-GB" smtClean="0"/>
              <a:t>23/10/2024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D78052-FEDB-4369-A1D2-6EC06AF76EBE}" type="slidenum">
              <a:rPr lang="en-GB" smtClean="0"/>
              <a:t>‹#›</a:t>
            </a:fld>
            <a:endParaRPr lang="en-GB"/>
          </a:p>
        </p:txBody>
      </p:sp>
    </p:spTree>
    <p:extLst>
      <p:ext uri="{BB962C8B-B14F-4D97-AF65-F5344CB8AC3E}">
        <p14:creationId xmlns:p14="http://schemas.microsoft.com/office/powerpoint/2010/main" val="46138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3D78052-FEDB-4369-A1D2-6EC06AF76EBE}" type="slidenum">
              <a:rPr lang="en-GB" smtClean="0"/>
              <a:t>1</a:t>
            </a:fld>
            <a:endParaRPr lang="en-GB"/>
          </a:p>
        </p:txBody>
      </p:sp>
    </p:spTree>
    <p:extLst>
      <p:ext uri="{BB962C8B-B14F-4D97-AF65-F5344CB8AC3E}">
        <p14:creationId xmlns:p14="http://schemas.microsoft.com/office/powerpoint/2010/main" val="205003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7A1C-642E-430F-A027-FCFE3646C51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D184099-C447-4C6D-9881-BF0DB162B44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E9987A-EB9C-4B6F-830D-8ACCE3BC87F0}"/>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5" name="Footer Placeholder 4">
            <a:extLst>
              <a:ext uri="{FF2B5EF4-FFF2-40B4-BE49-F238E27FC236}">
                <a16:creationId xmlns:a16="http://schemas.microsoft.com/office/drawing/2014/main" id="{61FFD8C1-401E-484E-93F5-924F18FBE1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98A14-2725-4EA5-ADF1-E6F8EE559146}"/>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4339340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C2BD-4620-49A4-B1BE-56320922F1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E3D6AA-2C73-4996-922B-75B3E53278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706775-57C8-4AB6-A08D-C189F2BE22A6}"/>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5" name="Footer Placeholder 4">
            <a:extLst>
              <a:ext uri="{FF2B5EF4-FFF2-40B4-BE49-F238E27FC236}">
                <a16:creationId xmlns:a16="http://schemas.microsoft.com/office/drawing/2014/main" id="{A3CFA90B-BC41-4E98-84BC-88C6D17AD9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B1BC23-FF50-47E8-BE44-BFBDFED32DB3}"/>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0549184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6632A-5C8B-44F6-8A62-70ED68AE8BD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293931-AF01-43FA-A26C-4A75FD7E168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71A54D-DE3E-402E-81C8-F4A3A1CE56E4}"/>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5" name="Footer Placeholder 4">
            <a:extLst>
              <a:ext uri="{FF2B5EF4-FFF2-40B4-BE49-F238E27FC236}">
                <a16:creationId xmlns:a16="http://schemas.microsoft.com/office/drawing/2014/main" id="{C9689447-0B32-44AD-B5A6-86F4956310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BFEBF4-F776-43BD-87A4-FE182F878E94}"/>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37396359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489837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15792"/>
          </a:xfrm>
        </p:spPr>
        <p:txBody>
          <a:bodyPr lIns="0" tIns="0" rIns="0" bIns="0"/>
          <a:lstStyle>
            <a:lvl1pPr>
              <a:defRPr sz="2052" b="0" i="0">
                <a:solidFill>
                  <a:srgbClr val="500778"/>
                </a:solidFill>
                <a:latin typeface="Arial"/>
                <a:cs typeface="Arial"/>
              </a:defRPr>
            </a:lvl1pPr>
          </a:lstStyle>
          <a:p>
            <a:endParaRPr/>
          </a:p>
        </p:txBody>
      </p:sp>
      <p:sp>
        <p:nvSpPr>
          <p:cNvPr id="3" name="Holder 3"/>
          <p:cNvSpPr>
            <a:spLocks noGrp="1"/>
          </p:cNvSpPr>
          <p:nvPr>
            <p:ph type="body" idx="1"/>
          </p:nvPr>
        </p:nvSpPr>
        <p:spPr>
          <a:xfrm>
            <a:off x="410068" y="1363769"/>
            <a:ext cx="4016518" cy="157864"/>
          </a:xfrm>
        </p:spPr>
        <p:txBody>
          <a:bodyPr lIns="0" tIns="0" rIns="0" bIns="0"/>
          <a:lstStyle>
            <a:lvl1pPr>
              <a:defRPr sz="1026"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781568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15792"/>
          </a:xfrm>
        </p:spPr>
        <p:txBody>
          <a:bodyPr lIns="0" tIns="0" rIns="0" bIns="0"/>
          <a:lstStyle>
            <a:lvl1pPr>
              <a:defRPr sz="2052" b="0" i="0">
                <a:solidFill>
                  <a:srgbClr val="500778"/>
                </a:solidFill>
                <a:latin typeface="Arial"/>
                <a:cs typeface="Arial"/>
              </a:defRPr>
            </a:lvl1pPr>
          </a:lstStyle>
          <a:p>
            <a:endParaRPr/>
          </a:p>
        </p:txBody>
      </p:sp>
      <p:sp>
        <p:nvSpPr>
          <p:cNvPr id="3" name="Holder 3"/>
          <p:cNvSpPr>
            <a:spLocks noGrp="1"/>
          </p:cNvSpPr>
          <p:nvPr>
            <p:ph sz="half" idx="2"/>
          </p:nvPr>
        </p:nvSpPr>
        <p:spPr>
          <a:xfrm>
            <a:off x="415281" y="1145419"/>
            <a:ext cx="4038238" cy="157864"/>
          </a:xfrm>
          <a:prstGeom prst="rect">
            <a:avLst/>
          </a:prstGeom>
        </p:spPr>
        <p:txBody>
          <a:bodyPr wrap="square" lIns="0" tIns="0" rIns="0" bIns="0">
            <a:spAutoFit/>
          </a:bodyPr>
          <a:lstStyle>
            <a:lvl1pPr>
              <a:defRPr sz="1026" b="0" i="0">
                <a:solidFill>
                  <a:schemeClr val="tx1"/>
                </a:solidFill>
                <a:latin typeface="Arial"/>
                <a:cs typeface="Arial"/>
              </a:defRPr>
            </a:lvl1pPr>
          </a:lstStyle>
          <a:p>
            <a:endParaRPr/>
          </a:p>
        </p:txBody>
      </p:sp>
      <p:sp>
        <p:nvSpPr>
          <p:cNvPr id="4" name="Holder 4"/>
          <p:cNvSpPr>
            <a:spLocks noGrp="1"/>
          </p:cNvSpPr>
          <p:nvPr>
            <p:ph sz="half" idx="3"/>
          </p:nvPr>
        </p:nvSpPr>
        <p:spPr>
          <a:xfrm>
            <a:off x="4709160" y="1577340"/>
            <a:ext cx="397764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785136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15792"/>
          </a:xfrm>
        </p:spPr>
        <p:txBody>
          <a:bodyPr lIns="0" tIns="0" rIns="0" bIns="0"/>
          <a:lstStyle>
            <a:lvl1pPr>
              <a:defRPr sz="2052" b="0" i="0">
                <a:solidFill>
                  <a:srgbClr val="50077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31646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57961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98FF-7118-4DBF-BA43-6A4D3733B7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3E3116-55D3-413D-9C50-62E808760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10A8A3-B10D-4778-A3AC-635137B25D04}"/>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5" name="Footer Placeholder 4">
            <a:extLst>
              <a:ext uri="{FF2B5EF4-FFF2-40B4-BE49-F238E27FC236}">
                <a16:creationId xmlns:a16="http://schemas.microsoft.com/office/drawing/2014/main" id="{D3F0A0B6-8E24-45D8-8E93-867166A456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BB5E60-A1B0-49AF-9937-0AD0E888924A}"/>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8143166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9E9E-627D-4F1D-A58D-FAB6D6EDDEE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A63EA3-2911-4B09-BFBC-2CFCB3B723D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6866F4-D1CA-4F49-A02B-536538D9082A}"/>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5" name="Footer Placeholder 4">
            <a:extLst>
              <a:ext uri="{FF2B5EF4-FFF2-40B4-BE49-F238E27FC236}">
                <a16:creationId xmlns:a16="http://schemas.microsoft.com/office/drawing/2014/main" id="{C80F35D9-D7BD-4588-9157-2D8E182AA4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3DFD8A-1EF4-4313-89E8-FD2A41A963C5}"/>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24824175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06DD-8262-444E-9A64-C64FBA4F13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BD1CDA-0F9F-4692-9EA1-4D4C91E7A9D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B0D603-324F-4D5F-B97A-D2825569EEC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87F115-016E-4986-B034-1BDD22E98AA3}"/>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6" name="Footer Placeholder 5">
            <a:extLst>
              <a:ext uri="{FF2B5EF4-FFF2-40B4-BE49-F238E27FC236}">
                <a16:creationId xmlns:a16="http://schemas.microsoft.com/office/drawing/2014/main" id="{ECCED196-D98B-4CFA-A03D-5B673C23EE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3B8872-5919-44AD-BAED-E7CBAD9B6196}"/>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26990986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5AAB-D350-4DC4-879B-65292E5AEE25}"/>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9F44B8-4E4C-4ADE-8FF8-2387E9E962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AA0D3D-A2D5-4FDB-99F5-AA4CAD69DA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2758BE-1B83-43DD-927F-12B54D51236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6A4B843-B5BF-4F17-9E84-40402841959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37B887-33BA-431E-B72E-8ACFE7FBECF5}"/>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8" name="Footer Placeholder 7">
            <a:extLst>
              <a:ext uri="{FF2B5EF4-FFF2-40B4-BE49-F238E27FC236}">
                <a16:creationId xmlns:a16="http://schemas.microsoft.com/office/drawing/2014/main" id="{3FF5F3B7-436D-4695-8A88-98F80D6ECA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282D2C-F3C2-47BA-BF5E-AD365FAF53BC}"/>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0978184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7103-7FE2-4DF1-9AAA-09AD7C8D1A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7ED98E-7433-4EE8-99A3-74255EC237FC}"/>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4" name="Footer Placeholder 3">
            <a:extLst>
              <a:ext uri="{FF2B5EF4-FFF2-40B4-BE49-F238E27FC236}">
                <a16:creationId xmlns:a16="http://schemas.microsoft.com/office/drawing/2014/main" id="{2D5ED305-7B4D-4F22-93B6-517DB5DE8C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B696B9-9DF0-4F11-85EA-308CC95A2AB2}"/>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35159984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4B1CF-9787-45EB-B124-557D364B2644}"/>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3" name="Footer Placeholder 2">
            <a:extLst>
              <a:ext uri="{FF2B5EF4-FFF2-40B4-BE49-F238E27FC236}">
                <a16:creationId xmlns:a16="http://schemas.microsoft.com/office/drawing/2014/main" id="{09F55265-6A46-4E84-9357-7BA7E74E79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9C38C2-56C6-4E3B-859E-5B0C81BBF52F}"/>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9311237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C5C6-7736-4843-A905-85043AD864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29A9DA-2D7F-4BFD-B0F4-98ADB81D9F7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7EBA311-F9C6-44DD-9443-607BDCD61F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BCD350-27A3-4AF9-BB55-A0C2B95C622D}"/>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6" name="Footer Placeholder 5">
            <a:extLst>
              <a:ext uri="{FF2B5EF4-FFF2-40B4-BE49-F238E27FC236}">
                <a16:creationId xmlns:a16="http://schemas.microsoft.com/office/drawing/2014/main" id="{8E3803FC-0E98-47AB-B4B5-C4823CFF4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E7D7D-A94D-4812-8CF5-ADC13E011C5B}"/>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17146793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3D8B-7E97-4B26-BD7B-AB4AAC23C97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E9F926-BE43-4C6C-930B-161F5EC6B04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4B279AA-DC69-4BB7-A5C0-295CA4439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C10C35C-74FD-4216-9AD4-D89D0A1F18D4}"/>
              </a:ext>
            </a:extLst>
          </p:cNvPr>
          <p:cNvSpPr>
            <a:spLocks noGrp="1"/>
          </p:cNvSpPr>
          <p:nvPr>
            <p:ph type="dt" sz="half" idx="10"/>
          </p:nvPr>
        </p:nvSpPr>
        <p:spPr/>
        <p:txBody>
          <a:bodyPr/>
          <a:lstStyle/>
          <a:p>
            <a:fld id="{921E1A5E-3709-40FA-9943-07034101871C}" type="datetimeFigureOut">
              <a:rPr lang="en-GB" smtClean="0"/>
              <a:t>23/10/2024</a:t>
            </a:fld>
            <a:endParaRPr lang="en-GB"/>
          </a:p>
        </p:txBody>
      </p:sp>
      <p:sp>
        <p:nvSpPr>
          <p:cNvPr id="6" name="Footer Placeholder 5">
            <a:extLst>
              <a:ext uri="{FF2B5EF4-FFF2-40B4-BE49-F238E27FC236}">
                <a16:creationId xmlns:a16="http://schemas.microsoft.com/office/drawing/2014/main" id="{480A7BBF-012F-4033-8226-775BE925D3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69CCE9-F066-4DE8-B2B8-E90A7228EB7E}"/>
              </a:ext>
            </a:extLst>
          </p:cNvPr>
          <p:cNvSpPr>
            <a:spLocks noGrp="1"/>
          </p:cNvSpPr>
          <p:nvPr>
            <p:ph type="sldNum" sz="quarter" idx="12"/>
          </p:nvPr>
        </p:nvSpPr>
        <p:spPr/>
        <p:txBody>
          <a:bodyPr/>
          <a:lstStyle/>
          <a:p>
            <a:fld id="{69736BD4-123C-45CD-A593-8871F4A5DC6B}" type="slidenum">
              <a:rPr lang="en-GB" smtClean="0"/>
              <a:t>‹#›</a:t>
            </a:fld>
            <a:endParaRPr lang="en-GB"/>
          </a:p>
        </p:txBody>
      </p:sp>
    </p:spTree>
    <p:extLst>
      <p:ext uri="{BB962C8B-B14F-4D97-AF65-F5344CB8AC3E}">
        <p14:creationId xmlns:p14="http://schemas.microsoft.com/office/powerpoint/2010/main" val="7141546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B5755-A11A-42CD-B353-0AD7B92F9E1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C36995-9C82-47B6-8ECD-051FEA4F28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10E64D-476B-423D-AAE7-2D111FBAB4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1E1A5E-3709-40FA-9943-07034101871C}" type="datetimeFigureOut">
              <a:rPr lang="en-GB" smtClean="0"/>
              <a:t>23/10/2024</a:t>
            </a:fld>
            <a:endParaRPr lang="en-GB"/>
          </a:p>
        </p:txBody>
      </p:sp>
      <p:sp>
        <p:nvSpPr>
          <p:cNvPr id="5" name="Footer Placeholder 4">
            <a:extLst>
              <a:ext uri="{FF2B5EF4-FFF2-40B4-BE49-F238E27FC236}">
                <a16:creationId xmlns:a16="http://schemas.microsoft.com/office/drawing/2014/main" id="{0DE4342D-5CF1-4844-A6DA-D7C7C9490D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8D365F-BC44-4E71-8545-335B0AE4BF2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736BD4-123C-45CD-A593-8871F4A5DC6B}" type="slidenum">
              <a:rPr lang="en-GB" smtClean="0"/>
              <a:t>‹#›</a:t>
            </a:fld>
            <a:endParaRPr lang="en-GB"/>
          </a:p>
        </p:txBody>
      </p:sp>
      <p:pic>
        <p:nvPicPr>
          <p:cNvPr id="7" name="Picture 6" descr="A purple logo with a crown&#10;&#10;Description automatically generated">
            <a:extLst>
              <a:ext uri="{FF2B5EF4-FFF2-40B4-BE49-F238E27FC236}">
                <a16:creationId xmlns:a16="http://schemas.microsoft.com/office/drawing/2014/main" id="{0A2F15DF-B0F8-0613-3655-A0B3F20187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85364" y="5186510"/>
            <a:ext cx="1098253" cy="1098253"/>
          </a:xfrm>
          <a:prstGeom prst="rect">
            <a:avLst/>
          </a:prstGeom>
        </p:spPr>
      </p:pic>
    </p:spTree>
    <p:extLst>
      <p:ext uri="{BB962C8B-B14F-4D97-AF65-F5344CB8AC3E}">
        <p14:creationId xmlns:p14="http://schemas.microsoft.com/office/powerpoint/2010/main" val="3368947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0332" y="469637"/>
            <a:ext cx="7943334" cy="369332"/>
          </a:xfrm>
          <a:prstGeom prst="rect">
            <a:avLst/>
          </a:prstGeom>
        </p:spPr>
        <p:txBody>
          <a:bodyPr wrap="square" lIns="0" tIns="0" rIns="0" bIns="0">
            <a:spAutoFit/>
          </a:bodyPr>
          <a:lstStyle>
            <a:lvl1pPr>
              <a:defRPr sz="2400" b="0" i="0">
                <a:solidFill>
                  <a:srgbClr val="500778"/>
                </a:solidFill>
                <a:latin typeface="Arial"/>
                <a:cs typeface="Arial"/>
              </a:defRPr>
            </a:lvl1pPr>
          </a:lstStyle>
          <a:p>
            <a:endParaRPr/>
          </a:p>
        </p:txBody>
      </p:sp>
      <p:sp>
        <p:nvSpPr>
          <p:cNvPr id="3" name="Holder 3"/>
          <p:cNvSpPr>
            <a:spLocks noGrp="1"/>
          </p:cNvSpPr>
          <p:nvPr>
            <p:ph type="body" idx="1"/>
          </p:nvPr>
        </p:nvSpPr>
        <p:spPr>
          <a:xfrm>
            <a:off x="410068" y="1363769"/>
            <a:ext cx="4016518" cy="184666"/>
          </a:xfrm>
          <a:prstGeom prst="rect">
            <a:avLst/>
          </a:prstGeom>
        </p:spPr>
        <p:txBody>
          <a:bodyPr wrap="square" lIns="0" tIns="0" rIns="0" bIns="0">
            <a:spAutoFit/>
          </a:bodyPr>
          <a:lstStyle>
            <a:lvl1pPr>
              <a:defRPr sz="1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39"/>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39"/>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6" name="Holder 6"/>
          <p:cNvSpPr>
            <a:spLocks noGrp="1"/>
          </p:cNvSpPr>
          <p:nvPr>
            <p:ph type="sldNum" sz="quarter" idx="7"/>
          </p:nvPr>
        </p:nvSpPr>
        <p:spPr>
          <a:xfrm>
            <a:off x="6583680" y="6377939"/>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72032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p:txStyles>
    <p:titleStyle>
      <a:lvl1pPr>
        <a:defRPr>
          <a:latin typeface="+mj-lt"/>
          <a:ea typeface="+mj-ea"/>
          <a:cs typeface="+mj-cs"/>
        </a:defRPr>
      </a:lvl1pPr>
    </p:titleStyle>
    <p:body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parliament.scot/-/media/files/People-and-Culture/Scottish-Parliament-organisational-chart.pdf" TargetMode="External"/><Relationship Id="rId2" Type="http://schemas.openxmlformats.org/officeDocument/2006/relationships/hyperlink" Target="https://www.parliament.scot/about/how-parliament-works/parliament-organisations-groups-and-people/scottish-parliamentary-corporate-body" TargetMode="External"/><Relationship Id="rId1" Type="http://schemas.openxmlformats.org/officeDocument/2006/relationships/slideLayout" Target="../slideLayouts/slideLayout4.xml"/><Relationship Id="rId5" Type="http://schemas.openxmlformats.org/officeDocument/2006/relationships/hyperlink" Target="https://www.parliament.scot/about/how-parliament-works/strategic-plan" TargetMode="External"/><Relationship Id="rId4" Type="http://schemas.openxmlformats.org/officeDocument/2006/relationships/hyperlink" Target="https://www.parliament.scot/about/working-for-the-scottish-parliament/equality-diversity-and-inclus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spice-spotlight.scot/" TargetMode="External"/><Relationship Id="rId2" Type="http://schemas.openxmlformats.org/officeDocument/2006/relationships/hyperlink" Target="https://www.parliament.scot/chamber-and-committees/research-prepared-for-parliament/research-briefings" TargetMode="Externa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www.parliament.scot/about/information-rights/data-protection/privacy-notices/people-and-culture-recruitment-to-spcb-staff" TargetMode="External"/><Relationship Id="rId2" Type="http://schemas.openxmlformats.org/officeDocument/2006/relationships/hyperlink" Target="mailto:careers@parliament.scot" TargetMode="Externa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hyperlink" Target="https://www.parliament.scot/about/working-for-the-scottish-parliament/employee-handbook/organisational-values/value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35692" y="447954"/>
            <a:ext cx="3532747" cy="5829978"/>
            <a:chOff x="460501" y="454063"/>
            <a:chExt cx="4027170" cy="6645909"/>
          </a:xfrm>
        </p:grpSpPr>
        <p:sp>
          <p:nvSpPr>
            <p:cNvPr id="3" name="object 3"/>
            <p:cNvSpPr/>
            <p:nvPr/>
          </p:nvSpPr>
          <p:spPr>
            <a:xfrm>
              <a:off x="463676" y="457238"/>
              <a:ext cx="4020820" cy="6639559"/>
            </a:xfrm>
            <a:custGeom>
              <a:avLst/>
              <a:gdLst/>
              <a:ahLst/>
              <a:cxnLst/>
              <a:rect l="l" t="t" r="r" b="b"/>
              <a:pathLst>
                <a:path w="4020820" h="6639559">
                  <a:moveTo>
                    <a:pt x="4020312" y="0"/>
                  </a:moveTo>
                  <a:lnTo>
                    <a:pt x="0" y="0"/>
                  </a:lnTo>
                  <a:lnTo>
                    <a:pt x="0" y="6639559"/>
                  </a:lnTo>
                  <a:lnTo>
                    <a:pt x="4020312" y="6639559"/>
                  </a:lnTo>
                  <a:lnTo>
                    <a:pt x="4020312" y="0"/>
                  </a:lnTo>
                  <a:close/>
                </a:path>
              </a:pathLst>
            </a:custGeom>
            <a:solidFill>
              <a:srgbClr val="500778"/>
            </a:solidFill>
          </p:spPr>
          <p:txBody>
            <a:bodyPr wrap="square" lIns="0" tIns="0" rIns="0" bIns="0" rtlCol="0"/>
            <a:lstStyle/>
            <a:p>
              <a:pPr defTabSz="781903"/>
              <a:endParaRPr sz="1539">
                <a:solidFill>
                  <a:prstClr val="black"/>
                </a:solidFill>
                <a:latin typeface="Calibri" panose="020F0502020204030204"/>
              </a:endParaRPr>
            </a:p>
          </p:txBody>
        </p:sp>
        <p:sp>
          <p:nvSpPr>
            <p:cNvPr id="4" name="object 4"/>
            <p:cNvSpPr/>
            <p:nvPr/>
          </p:nvSpPr>
          <p:spPr>
            <a:xfrm>
              <a:off x="463676" y="457238"/>
              <a:ext cx="4020820" cy="6639559"/>
            </a:xfrm>
            <a:custGeom>
              <a:avLst/>
              <a:gdLst/>
              <a:ahLst/>
              <a:cxnLst/>
              <a:rect l="l" t="t" r="r" b="b"/>
              <a:pathLst>
                <a:path w="4020820" h="6639559">
                  <a:moveTo>
                    <a:pt x="0" y="6639559"/>
                  </a:moveTo>
                  <a:lnTo>
                    <a:pt x="4020312" y="6639559"/>
                  </a:lnTo>
                  <a:lnTo>
                    <a:pt x="4020312" y="0"/>
                  </a:lnTo>
                  <a:lnTo>
                    <a:pt x="0" y="0"/>
                  </a:lnTo>
                  <a:lnTo>
                    <a:pt x="0" y="6639559"/>
                  </a:lnTo>
                  <a:close/>
                </a:path>
              </a:pathLst>
            </a:custGeom>
            <a:ln w="6349">
              <a:solidFill>
                <a:srgbClr val="000000"/>
              </a:solidFill>
            </a:ln>
          </p:spPr>
          <p:txBody>
            <a:bodyPr wrap="square" lIns="0" tIns="0" rIns="0" bIns="0" rtlCol="0"/>
            <a:lstStyle/>
            <a:p>
              <a:pPr defTabSz="781903"/>
              <a:endParaRPr sz="1539">
                <a:solidFill>
                  <a:prstClr val="black"/>
                </a:solidFill>
                <a:latin typeface="Calibri" panose="020F0502020204030204"/>
              </a:endParaRPr>
            </a:p>
          </p:txBody>
        </p:sp>
      </p:grpSp>
      <p:sp>
        <p:nvSpPr>
          <p:cNvPr id="5" name="object 5"/>
          <p:cNvSpPr txBox="1">
            <a:spLocks noGrp="1"/>
          </p:cNvSpPr>
          <p:nvPr>
            <p:ph type="title"/>
          </p:nvPr>
        </p:nvSpPr>
        <p:spPr>
          <a:xfrm>
            <a:off x="532133" y="2610507"/>
            <a:ext cx="2876993" cy="3395960"/>
          </a:xfrm>
          <a:prstGeom prst="rect">
            <a:avLst/>
          </a:prstGeom>
        </p:spPr>
        <p:txBody>
          <a:bodyPr vert="horz" wrap="square" lIns="0" tIns="10317" rIns="0" bIns="0" rtlCol="0">
            <a:spAutoFit/>
          </a:bodyPr>
          <a:lstStyle/>
          <a:p>
            <a:pPr marL="10860">
              <a:spcBef>
                <a:spcPts val="81"/>
              </a:spcBef>
            </a:pPr>
            <a:r>
              <a:rPr lang="en-GB" sz="2200" b="1" spc="-4" dirty="0">
                <a:solidFill>
                  <a:schemeClr val="bg1"/>
                </a:solidFill>
              </a:rPr>
              <a:t>Scottish Parliament Information Centre (SPICe)</a:t>
            </a:r>
            <a:br>
              <a:rPr lang="en-GB" sz="2200" b="1" spc="-4" dirty="0">
                <a:solidFill>
                  <a:schemeClr val="bg1"/>
                </a:solidFill>
              </a:rPr>
            </a:br>
            <a:br>
              <a:rPr lang="en-GB" sz="2200" b="1" spc="-4" dirty="0">
                <a:solidFill>
                  <a:schemeClr val="bg1"/>
                </a:solidFill>
              </a:rPr>
            </a:br>
            <a:r>
              <a:rPr lang="en-GB" sz="2200" b="1" spc="-4" dirty="0">
                <a:solidFill>
                  <a:schemeClr val="bg1"/>
                </a:solidFill>
              </a:rPr>
              <a:t>Jude Payne Traineeship in Health and Social Care Policy</a:t>
            </a:r>
            <a:br>
              <a:rPr lang="en-GB" sz="2200" b="1" spc="-4" dirty="0">
                <a:solidFill>
                  <a:schemeClr val="bg1"/>
                </a:solidFill>
              </a:rPr>
            </a:br>
            <a:r>
              <a:rPr lang="en-GB" sz="2200" b="1" spc="-4" dirty="0">
                <a:solidFill>
                  <a:schemeClr val="bg1"/>
                </a:solidFill>
              </a:rPr>
              <a:t> </a:t>
            </a:r>
            <a:br>
              <a:rPr lang="en-GB" sz="2200" b="1" spc="-4" dirty="0">
                <a:solidFill>
                  <a:schemeClr val="bg1"/>
                </a:solidFill>
              </a:rPr>
            </a:br>
            <a:r>
              <a:rPr lang="en-GB" sz="2200" b="1" spc="-4" dirty="0">
                <a:solidFill>
                  <a:schemeClr val="bg1"/>
                </a:solidFill>
              </a:rPr>
              <a:t>Application Pack</a:t>
            </a:r>
            <a:endParaRPr sz="2200" dirty="0">
              <a:solidFill>
                <a:schemeClr val="bg1"/>
              </a:solidFill>
            </a:endParaRPr>
          </a:p>
        </p:txBody>
      </p:sp>
      <p:pic>
        <p:nvPicPr>
          <p:cNvPr id="9" name="object 9">
            <a:extLst>
              <a:ext uri="{C183D7F6-B498-43B3-948B-1728B52AA6E4}">
                <adec:decorative xmlns:adec="http://schemas.microsoft.com/office/drawing/2017/decorative" val="1"/>
              </a:ext>
            </a:extLst>
          </p:cNvPr>
          <p:cNvPicPr/>
          <p:nvPr/>
        </p:nvPicPr>
        <p:blipFill>
          <a:blip r:embed="rId3"/>
          <a:stretch>
            <a:fillRect/>
          </a:stretch>
        </p:blipFill>
        <p:spPr>
          <a:xfrm>
            <a:off x="3655576" y="450739"/>
            <a:ext cx="5249781" cy="5832812"/>
          </a:xfrm>
          <a:prstGeom prst="rect">
            <a:avLst/>
          </a:prstGeom>
        </p:spPr>
      </p:pic>
      <p:pic>
        <p:nvPicPr>
          <p:cNvPr id="8" name="Picture 7" descr="A purple sign with white text&#10;&#10;Description automatically generated">
            <a:extLst>
              <a:ext uri="{FF2B5EF4-FFF2-40B4-BE49-F238E27FC236}">
                <a16:creationId xmlns:a16="http://schemas.microsoft.com/office/drawing/2014/main" id="{123AF9DD-DDD6-0D32-032B-6363BAF61B2A}"/>
              </a:ext>
            </a:extLst>
          </p:cNvPr>
          <p:cNvPicPr>
            <a:picLocks noChangeAspect="1"/>
          </p:cNvPicPr>
          <p:nvPr/>
        </p:nvPicPr>
        <p:blipFill>
          <a:blip r:embed="rId4"/>
          <a:stretch>
            <a:fillRect/>
          </a:stretch>
        </p:blipFill>
        <p:spPr>
          <a:xfrm>
            <a:off x="625114" y="449780"/>
            <a:ext cx="2752725" cy="185737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dirty="0">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a:t>
            </a:r>
            <a:r>
              <a:rPr lang="en-GB" sz="1800" dirty="0">
                <a:solidFill>
                  <a:srgbClr val="500778"/>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500778"/>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500778"/>
                </a:solidFill>
                <a:latin typeface="Arial"/>
                <a:cs typeface="Arial"/>
              </a:rPr>
              <a:t>Jude Payne Traineeship in Health and Social Care Policy</a:t>
            </a:r>
            <a:r>
              <a:rPr lang="en-GB" sz="1800" dirty="0">
                <a:solidFill>
                  <a:srgbClr val="500778"/>
                </a:solidFill>
                <a:latin typeface="Arial"/>
                <a:cs typeface="Arial"/>
              </a:rPr>
              <a:t>, </a:t>
            </a:r>
            <a:r>
              <a:rPr lang="en-GB" sz="1800" b="1" dirty="0">
                <a:solidFill>
                  <a:srgbClr val="500778"/>
                </a:solidFill>
                <a:latin typeface="Arial"/>
                <a:cs typeface="Arial"/>
              </a:rPr>
              <a:t>Grade 2</a:t>
            </a:r>
            <a:r>
              <a:rPr lang="en-GB" sz="1800" dirty="0">
                <a:solidFill>
                  <a:srgbClr val="500778"/>
                </a:solidFill>
                <a:latin typeface="Arial" panose="020B0604020202020204" pitchFamily="34" charset="0"/>
                <a:ea typeface="Arial" panose="020B0604020202020204" pitchFamily="34" charset="0"/>
                <a:cs typeface="Arial" panose="020B0604020202020204" pitchFamily="34" charset="0"/>
              </a:rPr>
              <a:t> (Cont.)   </a:t>
            </a:r>
            <a:endParaRPr lang="en-GB" sz="1800" dirty="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117601"/>
            <a:ext cx="6566477" cy="5135128"/>
          </a:xfrm>
        </p:spPr>
        <p:txBody>
          <a:bodyPr>
            <a:normAutofit/>
          </a:bodyPr>
          <a:lstStyle/>
          <a:p>
            <a:pPr marL="0" indent="0">
              <a:buNone/>
            </a:pPr>
            <a:r>
              <a:rPr lang="en-GB" sz="1400" b="1" dirty="0">
                <a:solidFill>
                  <a:srgbClr val="500778"/>
                </a:solidFill>
                <a:latin typeface="Arial" panose="020B0604020202020204" pitchFamily="34" charset="0"/>
                <a:ea typeface="Arial" panose="020B0604020202020204" pitchFamily="34" charset="0"/>
                <a:cs typeface="Arial" panose="020B0604020202020204" pitchFamily="34" charset="0"/>
              </a:rPr>
              <a:t>Inclusiveness </a:t>
            </a:r>
          </a:p>
          <a:p>
            <a:pPr marL="0" indent="0">
              <a:buNone/>
            </a:pPr>
            <a:r>
              <a:rPr lang="en-GB" sz="1200" dirty="0">
                <a:solidFill>
                  <a:schemeClr val="tx1"/>
                </a:solidFill>
                <a:latin typeface="Arial" panose="020B0604020202020204" pitchFamily="34" charset="0"/>
                <a:ea typeface="Calibri" panose="020F0502020204030204" pitchFamily="34" charset="0"/>
                <a:cs typeface="Arial" panose="020B0604020202020204" pitchFamily="34" charset="0"/>
              </a:rPr>
              <a:t>Understanding the big picture and seeking out alternative perspectives.  Every colleague feels they can make a valued contribution and deliver their best work.</a:t>
            </a:r>
            <a:r>
              <a:rPr lang="en-GB" sz="1200" dirty="0">
                <a:latin typeface="Arial" panose="020B0604020202020204" pitchFamily="34" charset="0"/>
                <a:cs typeface="Arial" panose="020B0604020202020204" pitchFamily="34" charset="0"/>
              </a:rPr>
              <a:t> </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Understanding the big picture and seeking out alternative perspectives.  Every colleague feels they can make a valued contribution and deliver their best work.</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Your main responsibilities will involve:</a:t>
            </a:r>
          </a:p>
          <a:p>
            <a:pPr marL="0" indent="0">
              <a:buNone/>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Supporting the work of the Senior Researchers in representing the Parliament at external events and networks to increase the visibility and profile of SPICe and our work.</a:t>
            </a:r>
          </a:p>
          <a:p>
            <a:r>
              <a:rPr lang="en-GB" sz="1200" dirty="0">
                <a:latin typeface="Arial" panose="020B0604020202020204" pitchFamily="34" charset="0"/>
                <a:cs typeface="Arial" panose="020B0604020202020204" pitchFamily="34" charset="0"/>
              </a:rPr>
              <a:t>Involvement in a wide range of other tasks as designated by Senior Researchers to give a broad range of experience and to help deliver services.</a:t>
            </a: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And in delivering these you will have:</a:t>
            </a:r>
          </a:p>
          <a:p>
            <a:pPr marL="0" indent="0">
              <a:buNone/>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 enthusiastic attitude to tackling new challenges and taking an innovative approach to achieve results </a:t>
            </a:r>
          </a:p>
          <a:p>
            <a:r>
              <a:rPr lang="en-GB" sz="1200" dirty="0">
                <a:latin typeface="Arial" panose="020B0604020202020204" pitchFamily="34" charset="0"/>
                <a:cs typeface="Arial" panose="020B0604020202020204" pitchFamily="34" charset="0"/>
              </a:rPr>
              <a:t>A record of working collaboratively with others, and a willingness to share knowledge and information to improve SPICe services.</a:t>
            </a: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b="1" dirty="0">
              <a:solidFill>
                <a:srgbClr val="500778"/>
              </a:solidFill>
              <a:latin typeface="Arial" panose="020B0604020202020204" pitchFamily="34" charset="0"/>
              <a:ea typeface="Arial" panose="020B0604020202020204" pitchFamily="34" charset="0"/>
              <a:cs typeface="Arial" panose="020B0604020202020204" pitchFamily="34" charset="0"/>
            </a:endParaRPr>
          </a:p>
          <a:p>
            <a:pPr marL="0" indent="0">
              <a:buNone/>
            </a:pPr>
            <a:endParaRPr lang="en-GB" sz="1200" b="1" dirty="0">
              <a:solidFill>
                <a:srgbClr val="500778"/>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spTree>
    <p:extLst>
      <p:ext uri="{BB962C8B-B14F-4D97-AF65-F5344CB8AC3E}">
        <p14:creationId xmlns:p14="http://schemas.microsoft.com/office/powerpoint/2010/main" val="114656910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175491" y="66421"/>
            <a:ext cx="7886700" cy="752474"/>
          </a:xfrm>
        </p:spPr>
        <p:txBody>
          <a:bodyPr>
            <a:normAutofit/>
          </a:bodyPr>
          <a:lstStyle/>
          <a:p>
            <a:r>
              <a:rPr lang="en-GB" sz="1800" b="1" spc="-5">
                <a:solidFill>
                  <a:srgbClr val="500778"/>
                </a:solidFill>
                <a:latin typeface="Arial" panose="020B0604020202020204" pitchFamily="34" charset="0"/>
                <a:cs typeface="Arial" panose="020B0604020202020204" pitchFamily="34" charset="0"/>
              </a:rPr>
              <a:t>About</a:t>
            </a:r>
            <a:r>
              <a:rPr lang="en-GB" sz="1800" b="1" spc="-85">
                <a:solidFill>
                  <a:srgbClr val="500778"/>
                </a:solidFill>
                <a:latin typeface="Arial" panose="020B0604020202020204" pitchFamily="34" charset="0"/>
                <a:cs typeface="Arial" panose="020B0604020202020204" pitchFamily="34" charset="0"/>
              </a:rPr>
              <a:t> </a:t>
            </a:r>
            <a:r>
              <a:rPr lang="en-GB" sz="1800" b="1" spc="-5">
                <a:solidFill>
                  <a:srgbClr val="500778"/>
                </a:solidFill>
                <a:latin typeface="Arial" panose="020B0604020202020204" pitchFamily="34" charset="0"/>
                <a:cs typeface="Arial" panose="020B0604020202020204" pitchFamily="34" charset="0"/>
              </a:rPr>
              <a:t>us</a:t>
            </a:r>
            <a:endParaRPr lang="en-GB" sz="180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175491" y="1190019"/>
            <a:ext cx="3943350" cy="4477962"/>
          </a:xfrm>
        </p:spPr>
        <p:txBody>
          <a:bodyPr vert="horz" lIns="91440" tIns="45720" rIns="91440" bIns="45720" rtlCol="0" anchor="t">
            <a:noAutofit/>
          </a:bodyPr>
          <a:lstStyle/>
          <a:p>
            <a:pPr marL="0" marR="5080" indent="0">
              <a:lnSpc>
                <a:spcPts val="1310"/>
              </a:lnSpc>
              <a:spcBef>
                <a:spcPts val="250"/>
              </a:spcBef>
              <a:buNone/>
            </a:pPr>
            <a:r>
              <a:rPr lang="en-GB" sz="1200" spc="-5" dirty="0">
                <a:latin typeface="Arial" panose="020B0604020202020204" pitchFamily="34" charset="0"/>
                <a:cs typeface="Arial" panose="020B0604020202020204" pitchFamily="34" charset="0"/>
              </a:rPr>
              <a:t>The</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Parliamentary</a:t>
            </a:r>
            <a:r>
              <a:rPr lang="en-GB" sz="1200" spc="-1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Service</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of</a:t>
            </a:r>
            <a:r>
              <a:rPr lang="en-GB" sz="1200" spc="1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over</a:t>
            </a:r>
            <a:r>
              <a:rPr lang="en-GB" sz="1200" spc="5"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600</a:t>
            </a:r>
            <a:r>
              <a:rPr lang="en-GB" sz="1200" spc="-5" dirty="0">
                <a:latin typeface="Arial" panose="020B0604020202020204" pitchFamily="34" charset="0"/>
                <a:cs typeface="Arial" panose="020B0604020202020204" pitchFamily="34" charset="0"/>
              </a:rPr>
              <a:t> people is</a:t>
            </a:r>
            <a:r>
              <a:rPr lang="en-GB" sz="1200" spc="5"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a</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high-achieving </a:t>
            </a:r>
            <a:r>
              <a:rPr lang="en-GB" sz="1200" spc="-32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and </a:t>
            </a:r>
            <a:r>
              <a:rPr lang="en-GB" sz="1200" spc="-5" dirty="0">
                <a:latin typeface="Arial" panose="020B0604020202020204" pitchFamily="34" charset="0"/>
                <a:cs typeface="Arial" panose="020B0604020202020204" pitchFamily="34" charset="0"/>
              </a:rPr>
              <a:t>professional organisation.</a:t>
            </a:r>
            <a:r>
              <a:rPr lang="en-GB" sz="1200" spc="320" dirty="0">
                <a:latin typeface="Arial" panose="020B0604020202020204" pitchFamily="34" charset="0"/>
                <a:cs typeface="Arial" panose="020B0604020202020204" pitchFamily="34" charset="0"/>
              </a:rPr>
              <a:t> </a:t>
            </a:r>
            <a:r>
              <a:rPr lang="en-GB" sz="1200" spc="15" dirty="0">
                <a:latin typeface="Arial" panose="020B0604020202020204" pitchFamily="34" charset="0"/>
                <a:cs typeface="Arial" panose="020B0604020202020204" pitchFamily="34" charset="0"/>
              </a:rPr>
              <a:t>We </a:t>
            </a:r>
            <a:r>
              <a:rPr lang="en-GB" sz="1200" dirty="0">
                <a:latin typeface="Arial" panose="020B0604020202020204" pitchFamily="34" charset="0"/>
                <a:cs typeface="Arial" panose="020B0604020202020204" pitchFamily="34" charset="0"/>
              </a:rPr>
              <a:t>are public servants rather than civil </a:t>
            </a:r>
            <a:r>
              <a:rPr lang="en-GB" sz="1200" spc="-5" dirty="0">
                <a:latin typeface="Arial" panose="020B0604020202020204" pitchFamily="34" charset="0"/>
                <a:cs typeface="Arial" panose="020B0604020202020204" pitchFamily="34" charset="0"/>
              </a:rPr>
              <a:t>servants; </a:t>
            </a:r>
            <a:r>
              <a:rPr lang="en-GB" sz="1200" spc="-10" dirty="0">
                <a:latin typeface="Arial" panose="020B0604020202020204" pitchFamily="34" charset="0"/>
                <a:cs typeface="Arial" panose="020B0604020202020204" pitchFamily="34" charset="0"/>
              </a:rPr>
              <a:t>we</a:t>
            </a:r>
            <a:r>
              <a:rPr lang="en-GB" sz="1200" spc="-5" dirty="0">
                <a:latin typeface="Arial" panose="020B0604020202020204" pitchFamily="34" charset="0"/>
                <a:cs typeface="Arial" panose="020B0604020202020204" pitchFamily="34" charset="0"/>
              </a:rPr>
              <a:t> serve </a:t>
            </a:r>
            <a:r>
              <a:rPr lang="en-GB" sz="1200" dirty="0">
                <a:latin typeface="Arial" panose="020B0604020202020204" pitchFamily="34" charset="0"/>
                <a:cs typeface="Arial" panose="020B0604020202020204" pitchFamily="34" charset="0"/>
              </a:rPr>
              <a:t>the </a:t>
            </a:r>
            <a:r>
              <a:rPr lang="en-GB" sz="1200" spc="-5" dirty="0">
                <a:latin typeface="Arial" panose="020B0604020202020204" pitchFamily="34" charset="0"/>
                <a:cs typeface="Arial" panose="020B0604020202020204" pitchFamily="34" charset="0"/>
              </a:rPr>
              <a:t>Parliament</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and its</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Members</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and not</a:t>
            </a:r>
            <a:r>
              <a:rPr lang="en-GB" sz="1200" dirty="0">
                <a:latin typeface="Arial" panose="020B0604020202020204" pitchFamily="34" charset="0"/>
                <a:cs typeface="Arial" panose="020B0604020202020204" pitchFamily="34" charset="0"/>
              </a:rPr>
              <a:t> the</a:t>
            </a:r>
            <a:r>
              <a:rPr lang="en-GB" sz="1200" spc="-1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Scottish</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Government.</a:t>
            </a:r>
          </a:p>
          <a:p>
            <a:pPr marL="0" marR="5080" indent="0">
              <a:lnSpc>
                <a:spcPts val="1310"/>
              </a:lnSpc>
              <a:spcBef>
                <a:spcPts val="250"/>
              </a:spcBef>
              <a:buNone/>
            </a:pPr>
            <a:r>
              <a:rPr lang="en-GB" sz="1200" spc="-5" dirty="0">
                <a:latin typeface="Arial" panose="020B0604020202020204" pitchFamily="34" charset="0"/>
                <a:cs typeface="Arial" panose="020B0604020202020204" pitchFamily="34" charset="0"/>
              </a:rPr>
              <a:t>                                                                                          The </a:t>
            </a:r>
            <a:r>
              <a:rPr lang="en-GB" sz="1200" spc="-5" dirty="0">
                <a:latin typeface="Arial" panose="020B0604020202020204" pitchFamily="34" charset="0"/>
                <a:cs typeface="Arial" panose="020B0604020202020204" pitchFamily="34" charset="0"/>
                <a:hlinkClick r:id="rId2"/>
              </a:rPr>
              <a:t>Scottish Parliamentary Corporate Body</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is</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responsible </a:t>
            </a:r>
            <a:r>
              <a:rPr lang="en-GB" sz="1200" dirty="0">
                <a:latin typeface="Arial" panose="020B0604020202020204" pitchFamily="34" charset="0"/>
                <a:cs typeface="Arial" panose="020B0604020202020204" pitchFamily="34" charset="0"/>
              </a:rPr>
              <a:t>for </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providing</a:t>
            </a:r>
            <a:r>
              <a:rPr lang="en-GB" sz="1200" spc="-1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the </a:t>
            </a:r>
            <a:r>
              <a:rPr lang="en-GB" sz="1200" spc="-5" dirty="0">
                <a:latin typeface="Arial" panose="020B0604020202020204" pitchFamily="34" charset="0"/>
                <a:cs typeface="Arial" panose="020B0604020202020204" pitchFamily="34" charset="0"/>
              </a:rPr>
              <a:t>Parliament</a:t>
            </a:r>
            <a:r>
              <a:rPr lang="en-GB" sz="1200" spc="5" dirty="0">
                <a:latin typeface="Arial" panose="020B0604020202020204" pitchFamily="34" charset="0"/>
                <a:cs typeface="Arial" panose="020B0604020202020204" pitchFamily="34" charset="0"/>
              </a:rPr>
              <a:t> </a:t>
            </a:r>
            <a:r>
              <a:rPr lang="en-GB" sz="1200" spc="-10" dirty="0">
                <a:latin typeface="Arial" panose="020B0604020202020204" pitchFamily="34" charset="0"/>
                <a:cs typeface="Arial" panose="020B0604020202020204" pitchFamily="34" charset="0"/>
              </a:rPr>
              <a:t>with</a:t>
            </a:r>
            <a:r>
              <a:rPr lang="en-GB" sz="1200" dirty="0">
                <a:latin typeface="Arial" panose="020B0604020202020204" pitchFamily="34" charset="0"/>
                <a:cs typeface="Arial" panose="020B0604020202020204" pitchFamily="34" charset="0"/>
              </a:rPr>
              <a:t> the</a:t>
            </a:r>
            <a:r>
              <a:rPr lang="en-GB" sz="1200" spc="1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property,</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staff</a:t>
            </a:r>
            <a:r>
              <a:rPr lang="en-GB" sz="1200" spc="2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and</a:t>
            </a:r>
            <a:r>
              <a:rPr lang="en-GB" sz="1200" dirty="0">
                <a:latin typeface="Arial" panose="020B0604020202020204" pitchFamily="34" charset="0"/>
                <a:cs typeface="Arial" panose="020B0604020202020204" pitchFamily="34" charset="0"/>
              </a:rPr>
              <a:t> </a:t>
            </a:r>
            <a:r>
              <a:rPr lang="en-GB" sz="1200" spc="-10" dirty="0">
                <a:latin typeface="Arial" panose="020B0604020202020204" pitchFamily="34" charset="0"/>
                <a:cs typeface="Arial" panose="020B0604020202020204" pitchFamily="34" charset="0"/>
              </a:rPr>
              <a:t>services </a:t>
            </a:r>
            <a:r>
              <a:rPr lang="en-GB" sz="1200" spc="-5" dirty="0">
                <a:latin typeface="Arial" panose="020B0604020202020204" pitchFamily="34" charset="0"/>
                <a:cs typeface="Arial" panose="020B0604020202020204" pitchFamily="34" charset="0"/>
              </a:rPr>
              <a:t> required</a:t>
            </a:r>
            <a:r>
              <a:rPr lang="en-GB" sz="1200" spc="-1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for</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the</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Parliament’s</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purposes, in</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accordance</a:t>
            </a:r>
            <a:r>
              <a:rPr lang="en-GB" sz="1200" dirty="0">
                <a:latin typeface="Arial" panose="020B0604020202020204" pitchFamily="34" charset="0"/>
                <a:cs typeface="Arial" panose="020B0604020202020204" pitchFamily="34" charset="0"/>
              </a:rPr>
              <a:t> </a:t>
            </a:r>
            <a:r>
              <a:rPr lang="en-GB" sz="1200" spc="-10" dirty="0">
                <a:latin typeface="Arial" panose="020B0604020202020204" pitchFamily="34" charset="0"/>
                <a:cs typeface="Arial" panose="020B0604020202020204" pitchFamily="34" charset="0"/>
              </a:rPr>
              <a:t>with</a:t>
            </a:r>
            <a:r>
              <a:rPr lang="en-GB" sz="1200" spc="5"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the </a:t>
            </a:r>
            <a:r>
              <a:rPr lang="en-GB" sz="1200" spc="-5" dirty="0">
                <a:latin typeface="Arial" panose="020B0604020202020204" pitchFamily="34" charset="0"/>
                <a:cs typeface="Arial" panose="020B0604020202020204" pitchFamily="34" charset="0"/>
              </a:rPr>
              <a:t>Scotland</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Act</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1998.</a:t>
            </a:r>
            <a:r>
              <a:rPr lang="en-GB" sz="1200" spc="-1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It </a:t>
            </a:r>
            <a:r>
              <a:rPr lang="en-GB" sz="1200" spc="-5" dirty="0">
                <a:latin typeface="Arial" panose="020B0604020202020204" pitchFamily="34" charset="0"/>
                <a:cs typeface="Arial" panose="020B0604020202020204" pitchFamily="34" charset="0"/>
              </a:rPr>
              <a:t>is</a:t>
            </a:r>
            <a:r>
              <a:rPr lang="en-GB" sz="1200" spc="-1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made</a:t>
            </a:r>
            <a:r>
              <a:rPr lang="en-GB" sz="1200" spc="-1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up</a:t>
            </a:r>
            <a:r>
              <a:rPr lang="en-GB" sz="1200" spc="-5" dirty="0">
                <a:latin typeface="Arial" panose="020B0604020202020204" pitchFamily="34" charset="0"/>
                <a:cs typeface="Arial" panose="020B0604020202020204" pitchFamily="34" charset="0"/>
              </a:rPr>
              <a:t> of</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five</a:t>
            </a:r>
            <a:r>
              <a:rPr lang="en-GB" sz="1200" spc="2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Members</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elected</a:t>
            </a:r>
            <a:r>
              <a:rPr lang="en-GB" sz="1200" dirty="0">
                <a:latin typeface="Arial" panose="020B0604020202020204" pitchFamily="34" charset="0"/>
                <a:cs typeface="Arial" panose="020B0604020202020204" pitchFamily="34" charset="0"/>
              </a:rPr>
              <a:t> by</a:t>
            </a:r>
            <a:r>
              <a:rPr lang="en-GB" sz="1200" spc="-1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the </a:t>
            </a:r>
            <a:r>
              <a:rPr lang="en-GB" sz="1200" spc="-31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Parliament</a:t>
            </a:r>
            <a:r>
              <a:rPr lang="en-GB" sz="1200" spc="-15"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and</a:t>
            </a:r>
            <a:r>
              <a:rPr lang="en-GB" sz="1200" spc="-1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the</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Presiding</a:t>
            </a:r>
            <a:r>
              <a:rPr lang="en-GB" sz="1200" spc="-1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Officer. </a:t>
            </a:r>
          </a:p>
          <a:p>
            <a:pPr marL="0" marR="5080" indent="0">
              <a:lnSpc>
                <a:spcPts val="1310"/>
              </a:lnSpc>
              <a:spcBef>
                <a:spcPts val="250"/>
              </a:spcBef>
              <a:buNone/>
            </a:pPr>
            <a:endParaRPr lang="en-GB" sz="1200" spc="-5" dirty="0">
              <a:latin typeface="Arial" panose="020B0604020202020204" pitchFamily="34" charset="0"/>
              <a:cs typeface="Arial" panose="020B0604020202020204" pitchFamily="34" charset="0"/>
            </a:endParaRPr>
          </a:p>
          <a:p>
            <a:pPr marL="0" marR="5080" indent="0">
              <a:lnSpc>
                <a:spcPts val="1310"/>
              </a:lnSpc>
              <a:spcBef>
                <a:spcPts val="250"/>
              </a:spcBef>
              <a:buNone/>
            </a:pPr>
            <a:r>
              <a:rPr lang="en-GB" sz="1200" spc="-5" dirty="0">
                <a:latin typeface="Arial" panose="020B0604020202020204" pitchFamily="34" charset="0"/>
                <a:cs typeface="Arial" panose="020B0604020202020204" pitchFamily="34" charset="0"/>
              </a:rPr>
              <a:t>The</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Corporate </a:t>
            </a:r>
            <a:r>
              <a:rPr lang="en-GB" sz="1200" dirty="0">
                <a:latin typeface="Arial" panose="020B0604020202020204" pitchFamily="34" charset="0"/>
                <a:cs typeface="Arial" panose="020B0604020202020204" pitchFamily="34" charset="0"/>
              </a:rPr>
              <a:t>Body</a:t>
            </a:r>
            <a:r>
              <a:rPr lang="en-GB" sz="1200" spc="-1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delegates</a:t>
            </a:r>
            <a:r>
              <a:rPr lang="en-GB" sz="1200" spc="5" dirty="0">
                <a:latin typeface="Arial" panose="020B0604020202020204" pitchFamily="34" charset="0"/>
                <a:cs typeface="Arial" panose="020B0604020202020204" pitchFamily="34" charset="0"/>
              </a:rPr>
              <a:t> </a:t>
            </a:r>
            <a:r>
              <a:rPr lang="en-GB" sz="1200" spc="-10" dirty="0">
                <a:latin typeface="Arial" panose="020B0604020202020204" pitchFamily="34" charset="0"/>
                <a:cs typeface="Arial" panose="020B0604020202020204" pitchFamily="34" charset="0"/>
              </a:rPr>
              <a:t>the</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day-to-day</a:t>
            </a:r>
            <a:r>
              <a:rPr lang="en-GB" sz="1200" spc="-1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running </a:t>
            </a:r>
            <a:r>
              <a:rPr lang="en-GB" sz="1200" dirty="0">
                <a:latin typeface="Arial" panose="020B0604020202020204" pitchFamily="34" charset="0"/>
                <a:cs typeface="Arial" panose="020B0604020202020204" pitchFamily="34" charset="0"/>
              </a:rPr>
              <a:t>of</a:t>
            </a:r>
            <a:r>
              <a:rPr lang="en-GB" sz="1200" spc="5"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the </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Parliament to</a:t>
            </a:r>
            <a:r>
              <a:rPr lang="en-GB" sz="120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David McGill,</a:t>
            </a:r>
            <a:r>
              <a:rPr lang="en-GB" sz="1200" dirty="0">
                <a:latin typeface="Arial" panose="020B0604020202020204" pitchFamily="34" charset="0"/>
                <a:cs typeface="Arial" panose="020B0604020202020204" pitchFamily="34" charset="0"/>
              </a:rPr>
              <a:t> our</a:t>
            </a:r>
            <a:r>
              <a:rPr lang="en-GB" sz="1200" spc="-5" dirty="0">
                <a:latin typeface="Arial" panose="020B0604020202020204" pitchFamily="34" charset="0"/>
                <a:cs typeface="Arial" panose="020B0604020202020204" pitchFamily="34" charset="0"/>
              </a:rPr>
              <a:t> Clerk/Chief</a:t>
            </a:r>
            <a:r>
              <a:rPr lang="en-GB" sz="1200" spc="-10" dirty="0">
                <a:latin typeface="Arial" panose="020B0604020202020204" pitchFamily="34" charset="0"/>
                <a:cs typeface="Arial" panose="020B0604020202020204" pitchFamily="34" charset="0"/>
              </a:rPr>
              <a:t> </a:t>
            </a:r>
            <a:r>
              <a:rPr lang="en-GB" sz="1200" spc="-5" dirty="0">
                <a:latin typeface="Arial" panose="020B0604020202020204" pitchFamily="34" charset="0"/>
                <a:cs typeface="Arial" panose="020B0604020202020204" pitchFamily="34" charset="0"/>
              </a:rPr>
              <a:t>Executive.</a:t>
            </a:r>
            <a:r>
              <a:rPr lang="en-GB" sz="1200" spc="40" dirty="0">
                <a:latin typeface="Arial" panose="020B0604020202020204" pitchFamily="34" charset="0"/>
                <a:cs typeface="Arial" panose="020B0604020202020204" pitchFamily="34" charset="0"/>
              </a:rPr>
              <a:t> </a:t>
            </a:r>
          </a:p>
          <a:p>
            <a:pPr marL="0" marR="5080" indent="0">
              <a:lnSpc>
                <a:spcPts val="1310"/>
              </a:lnSpc>
              <a:spcBef>
                <a:spcPts val="250"/>
              </a:spcBef>
              <a:buNone/>
            </a:pPr>
            <a:endParaRPr lang="en-GB" sz="1200" spc="40" dirty="0">
              <a:latin typeface="Arial" panose="020B0604020202020204" pitchFamily="34" charset="0"/>
              <a:cs typeface="Arial" panose="020B0604020202020204" pitchFamily="34" charset="0"/>
            </a:endParaRPr>
          </a:p>
          <a:p>
            <a:pPr marL="0" marR="5080" indent="0">
              <a:lnSpc>
                <a:spcPts val="1310"/>
              </a:lnSpc>
              <a:spcBef>
                <a:spcPts val="250"/>
              </a:spcBef>
              <a:buNone/>
            </a:pPr>
            <a:r>
              <a:rPr lang="en-GB" sz="1200" spc="40" dirty="0">
                <a:latin typeface="Arial" panose="020B0604020202020204" pitchFamily="34" charset="0"/>
                <a:cs typeface="Arial" panose="020B0604020202020204" pitchFamily="34" charset="0"/>
              </a:rPr>
              <a:t>David is  assisted by his Senior Executive Team in setting the strategic direction for the parliamentary service and for creating the  conditions that helps to promote a positive workplace culture. You can view our structure and offices in our </a:t>
            </a:r>
            <a:r>
              <a:rPr lang="en-GB" sz="1200" spc="40" dirty="0">
                <a:latin typeface="Arial" panose="020B0604020202020204" pitchFamily="34" charset="0"/>
                <a:cs typeface="Arial" panose="020B0604020202020204" pitchFamily="34" charset="0"/>
                <a:hlinkClick r:id="rId3"/>
              </a:rPr>
              <a:t>organisation chart</a:t>
            </a:r>
            <a:r>
              <a:rPr lang="en-GB" sz="1200" spc="4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86DCE3-C410-4C8F-8765-E3D3DBFCCE74}"/>
              </a:ext>
            </a:extLst>
          </p:cNvPr>
          <p:cNvSpPr txBox="1"/>
          <p:nvPr/>
        </p:nvSpPr>
        <p:spPr>
          <a:xfrm>
            <a:off x="4118841" y="818895"/>
            <a:ext cx="4756727" cy="4154984"/>
          </a:xfrm>
          <a:prstGeom prst="rect">
            <a:avLst/>
          </a:prstGeom>
          <a:noFill/>
        </p:spPr>
        <p:txBody>
          <a:bodyPr wrap="square" lIns="91440" tIns="45720" rIns="91440" bIns="45720" rtlCol="0" anchor="t">
            <a:spAutoFit/>
          </a:bodyPr>
          <a:lstStyle/>
          <a:p>
            <a:endParaRPr lang="en-GB" sz="1200" spc="-5" dirty="0">
              <a:latin typeface="Arial"/>
              <a:cs typeface="Arial"/>
            </a:endParaRPr>
          </a:p>
          <a:p>
            <a:endParaRPr lang="en-GB" sz="1200" dirty="0">
              <a:latin typeface="Arial"/>
              <a:cs typeface="Arial"/>
            </a:endParaRPr>
          </a:p>
          <a:p>
            <a:pPr marL="12700" marR="128905"/>
            <a:r>
              <a:rPr lang="en-GB" sz="1200" dirty="0">
                <a:latin typeface="Arial"/>
                <a:cs typeface="Arial"/>
              </a:rPr>
              <a:t>Our </a:t>
            </a:r>
            <a:r>
              <a:rPr lang="en-GB" sz="1200" spc="-5" dirty="0">
                <a:latin typeface="Arial"/>
                <a:cs typeface="Arial"/>
              </a:rPr>
              <a:t>vision</a:t>
            </a:r>
            <a:r>
              <a:rPr lang="en-GB" sz="1200" dirty="0">
                <a:latin typeface="Arial"/>
                <a:cs typeface="Arial"/>
              </a:rPr>
              <a:t> </a:t>
            </a:r>
            <a:r>
              <a:rPr lang="en-GB" sz="1200" spc="-5" dirty="0">
                <a:latin typeface="Arial"/>
                <a:cs typeface="Arial"/>
              </a:rPr>
              <a:t>is </a:t>
            </a:r>
            <a:r>
              <a:rPr lang="en-GB" sz="1200" dirty="0">
                <a:latin typeface="Arial"/>
                <a:cs typeface="Arial"/>
              </a:rPr>
              <a:t>clear:</a:t>
            </a:r>
            <a:r>
              <a:rPr lang="en-GB" sz="1200" spc="-15" dirty="0">
                <a:latin typeface="Arial"/>
                <a:cs typeface="Arial"/>
              </a:rPr>
              <a:t> </a:t>
            </a:r>
            <a:r>
              <a:rPr lang="en-GB" sz="1200" dirty="0">
                <a:latin typeface="Arial"/>
                <a:cs typeface="Arial"/>
              </a:rPr>
              <a:t>To</a:t>
            </a:r>
            <a:r>
              <a:rPr lang="en-GB" sz="1200" spc="-10" dirty="0">
                <a:latin typeface="Arial"/>
                <a:cs typeface="Arial"/>
              </a:rPr>
              <a:t> </a:t>
            </a:r>
            <a:r>
              <a:rPr lang="en-GB" sz="1200" dirty="0">
                <a:latin typeface="Arial"/>
                <a:cs typeface="Arial"/>
              </a:rPr>
              <a:t>make</a:t>
            </a:r>
            <a:r>
              <a:rPr lang="en-GB" sz="1200" spc="-10" dirty="0">
                <a:latin typeface="Arial"/>
                <a:cs typeface="Arial"/>
              </a:rPr>
              <a:t> </a:t>
            </a:r>
            <a:r>
              <a:rPr lang="en-GB" sz="1200" dirty="0">
                <a:latin typeface="Arial"/>
                <a:cs typeface="Arial"/>
              </a:rPr>
              <a:t>a</a:t>
            </a:r>
            <a:r>
              <a:rPr lang="en-GB" sz="1200" spc="-5" dirty="0">
                <a:latin typeface="Arial"/>
                <a:cs typeface="Arial"/>
              </a:rPr>
              <a:t> positive</a:t>
            </a:r>
            <a:r>
              <a:rPr lang="en-GB" sz="1200" dirty="0">
                <a:latin typeface="Arial"/>
                <a:cs typeface="Arial"/>
              </a:rPr>
              <a:t> </a:t>
            </a:r>
            <a:r>
              <a:rPr lang="en-GB" sz="1200" spc="-5" dirty="0">
                <a:latin typeface="Arial"/>
                <a:cs typeface="Arial"/>
              </a:rPr>
              <a:t>difference</a:t>
            </a:r>
            <a:r>
              <a:rPr lang="en-GB" sz="1200" dirty="0">
                <a:latin typeface="Arial"/>
                <a:cs typeface="Arial"/>
              </a:rPr>
              <a:t> </a:t>
            </a:r>
            <a:r>
              <a:rPr lang="en-GB" sz="1200" spc="-5" dirty="0">
                <a:latin typeface="Arial"/>
                <a:cs typeface="Arial"/>
              </a:rPr>
              <a:t>to</a:t>
            </a:r>
            <a:r>
              <a:rPr lang="en-GB" sz="1200" dirty="0">
                <a:latin typeface="Arial"/>
                <a:cs typeface="Arial"/>
              </a:rPr>
              <a:t> </a:t>
            </a:r>
            <a:r>
              <a:rPr lang="en-GB" sz="1200" spc="-5" dirty="0">
                <a:latin typeface="Arial"/>
                <a:cs typeface="Arial"/>
              </a:rPr>
              <a:t>the</a:t>
            </a:r>
            <a:r>
              <a:rPr lang="en-GB" sz="1200" dirty="0">
                <a:latin typeface="Arial"/>
                <a:cs typeface="Arial"/>
              </a:rPr>
              <a:t> </a:t>
            </a:r>
            <a:r>
              <a:rPr lang="en-GB" sz="1200" spc="-5" dirty="0">
                <a:latin typeface="Arial"/>
                <a:cs typeface="Arial"/>
              </a:rPr>
              <a:t>lives</a:t>
            </a:r>
            <a:r>
              <a:rPr lang="en-GB" sz="1200" dirty="0">
                <a:latin typeface="Arial"/>
                <a:cs typeface="Arial"/>
              </a:rPr>
              <a:t> </a:t>
            </a:r>
            <a:r>
              <a:rPr lang="en-GB" sz="1200" spc="-5" dirty="0">
                <a:latin typeface="Arial"/>
                <a:cs typeface="Arial"/>
              </a:rPr>
              <a:t>of</a:t>
            </a:r>
            <a:r>
              <a:rPr lang="en-GB" sz="1200" spc="10" dirty="0">
                <a:latin typeface="Arial"/>
                <a:cs typeface="Arial"/>
              </a:rPr>
              <a:t> </a:t>
            </a:r>
            <a:r>
              <a:rPr lang="en-GB" sz="1200" spc="-5" dirty="0">
                <a:latin typeface="Arial"/>
                <a:cs typeface="Arial"/>
              </a:rPr>
              <a:t>the </a:t>
            </a:r>
            <a:r>
              <a:rPr lang="en-GB" sz="1200" spc="-320" dirty="0">
                <a:latin typeface="Arial"/>
                <a:cs typeface="Arial"/>
              </a:rPr>
              <a:t> </a:t>
            </a:r>
            <a:r>
              <a:rPr lang="en-GB" sz="1200" spc="-5" dirty="0">
                <a:latin typeface="Arial"/>
                <a:cs typeface="Arial"/>
              </a:rPr>
              <a:t>people</a:t>
            </a:r>
            <a:r>
              <a:rPr lang="en-GB" sz="1200" dirty="0">
                <a:latin typeface="Arial"/>
                <a:cs typeface="Arial"/>
              </a:rPr>
              <a:t> </a:t>
            </a:r>
            <a:r>
              <a:rPr lang="en-GB" sz="1200" spc="-5" dirty="0">
                <a:latin typeface="Arial"/>
                <a:cs typeface="Arial"/>
              </a:rPr>
              <a:t>of</a:t>
            </a:r>
            <a:r>
              <a:rPr lang="en-GB" sz="1200" spc="5" dirty="0">
                <a:latin typeface="Arial"/>
                <a:cs typeface="Arial"/>
              </a:rPr>
              <a:t> </a:t>
            </a:r>
            <a:r>
              <a:rPr lang="en-GB" sz="1200" spc="-5" dirty="0">
                <a:latin typeface="Arial"/>
                <a:cs typeface="Arial"/>
              </a:rPr>
              <a:t>Scotland.</a:t>
            </a:r>
            <a:r>
              <a:rPr lang="en-GB" sz="1200" spc="20" dirty="0">
                <a:latin typeface="Arial"/>
                <a:cs typeface="Arial"/>
              </a:rPr>
              <a:t> </a:t>
            </a:r>
            <a:r>
              <a:rPr lang="en-GB" sz="1200" spc="-5" dirty="0">
                <a:latin typeface="Arial"/>
                <a:cs typeface="Arial"/>
              </a:rPr>
              <a:t>This means putting</a:t>
            </a:r>
            <a:r>
              <a:rPr lang="en-GB" sz="1200" spc="-10" dirty="0">
                <a:latin typeface="Arial"/>
                <a:cs typeface="Arial"/>
              </a:rPr>
              <a:t> </a:t>
            </a:r>
            <a:r>
              <a:rPr lang="en-GB" sz="1200" spc="-5" dirty="0">
                <a:latin typeface="Arial"/>
                <a:cs typeface="Arial"/>
              </a:rPr>
              <a:t>people</a:t>
            </a:r>
            <a:r>
              <a:rPr lang="en-GB" sz="1200" spc="5" dirty="0">
                <a:latin typeface="Arial"/>
                <a:cs typeface="Arial"/>
              </a:rPr>
              <a:t> </a:t>
            </a:r>
            <a:r>
              <a:rPr lang="en-GB" sz="1200" dirty="0">
                <a:latin typeface="Arial"/>
                <a:cs typeface="Arial"/>
              </a:rPr>
              <a:t>at</a:t>
            </a:r>
            <a:r>
              <a:rPr lang="en-GB" sz="1200" spc="-10" dirty="0">
                <a:latin typeface="Arial"/>
                <a:cs typeface="Arial"/>
              </a:rPr>
              <a:t> </a:t>
            </a:r>
            <a:r>
              <a:rPr lang="en-GB" sz="1200" spc="-5" dirty="0">
                <a:latin typeface="Arial"/>
                <a:cs typeface="Arial"/>
              </a:rPr>
              <a:t>the</a:t>
            </a:r>
            <a:r>
              <a:rPr lang="en-GB" sz="1200" spc="5" dirty="0">
                <a:latin typeface="Arial"/>
                <a:cs typeface="Arial"/>
              </a:rPr>
              <a:t> </a:t>
            </a:r>
            <a:r>
              <a:rPr lang="en-GB" sz="1200" spc="-5" dirty="0">
                <a:latin typeface="Arial"/>
                <a:cs typeface="Arial"/>
              </a:rPr>
              <a:t>centre</a:t>
            </a:r>
            <a:r>
              <a:rPr lang="en-GB" sz="1200" dirty="0">
                <a:latin typeface="Arial"/>
                <a:cs typeface="Arial"/>
              </a:rPr>
              <a:t> </a:t>
            </a:r>
            <a:r>
              <a:rPr lang="en-GB" sz="1200" spc="-5" dirty="0">
                <a:latin typeface="Arial"/>
                <a:cs typeface="Arial"/>
              </a:rPr>
              <a:t>of </a:t>
            </a:r>
            <a:r>
              <a:rPr lang="en-GB" sz="1200" dirty="0">
                <a:latin typeface="Arial"/>
                <a:cs typeface="Arial"/>
              </a:rPr>
              <a:t> </a:t>
            </a:r>
            <a:r>
              <a:rPr lang="en-GB" sz="1200" spc="-5" dirty="0">
                <a:latin typeface="Arial"/>
                <a:cs typeface="Arial"/>
              </a:rPr>
              <a:t>everything</a:t>
            </a:r>
            <a:r>
              <a:rPr lang="en-GB" sz="1200" spc="-15" dirty="0">
                <a:latin typeface="Arial"/>
                <a:cs typeface="Arial"/>
              </a:rPr>
              <a:t> </a:t>
            </a:r>
            <a:r>
              <a:rPr lang="en-GB" sz="1200" spc="-10" dirty="0">
                <a:latin typeface="Arial"/>
                <a:cs typeface="Arial"/>
              </a:rPr>
              <a:t>we</a:t>
            </a:r>
            <a:r>
              <a:rPr lang="en-GB" sz="1200" dirty="0">
                <a:latin typeface="Arial"/>
                <a:cs typeface="Arial"/>
              </a:rPr>
              <a:t> do.</a:t>
            </a:r>
          </a:p>
          <a:p>
            <a:pPr marL="12700" marR="128905"/>
            <a:endParaRPr lang="en-GB" sz="1200" dirty="0">
              <a:latin typeface="Arial"/>
              <a:cs typeface="Arial"/>
            </a:endParaRPr>
          </a:p>
          <a:p>
            <a:pPr marL="12700" marR="128905"/>
            <a:r>
              <a:rPr lang="en-GB" sz="1200" spc="15" dirty="0">
                <a:latin typeface="Arial"/>
                <a:cs typeface="Arial"/>
              </a:rPr>
              <a:t>We</a:t>
            </a:r>
            <a:r>
              <a:rPr lang="en-GB" sz="1200" spc="-20" dirty="0">
                <a:latin typeface="Arial"/>
                <a:cs typeface="Arial"/>
              </a:rPr>
              <a:t> </a:t>
            </a:r>
            <a:r>
              <a:rPr lang="en-GB" sz="1200" spc="-5" dirty="0">
                <a:latin typeface="Arial"/>
                <a:cs typeface="Arial"/>
              </a:rPr>
              <a:t>attach</a:t>
            </a:r>
            <a:r>
              <a:rPr lang="en-GB" sz="1200" spc="5" dirty="0">
                <a:latin typeface="Arial"/>
                <a:cs typeface="Arial"/>
              </a:rPr>
              <a:t> </a:t>
            </a:r>
            <a:r>
              <a:rPr lang="en-GB" sz="1200" spc="-5" dirty="0">
                <a:latin typeface="Arial"/>
                <a:cs typeface="Arial"/>
              </a:rPr>
              <a:t>great</a:t>
            </a:r>
            <a:r>
              <a:rPr lang="en-GB" sz="1200" dirty="0">
                <a:latin typeface="Arial"/>
                <a:cs typeface="Arial"/>
              </a:rPr>
              <a:t> </a:t>
            </a:r>
            <a:r>
              <a:rPr lang="en-GB" sz="1200" spc="-5" dirty="0">
                <a:latin typeface="Arial"/>
                <a:cs typeface="Arial"/>
              </a:rPr>
              <a:t>importance </a:t>
            </a:r>
            <a:r>
              <a:rPr lang="en-GB" sz="1200" dirty="0">
                <a:latin typeface="Arial"/>
                <a:cs typeface="Arial"/>
              </a:rPr>
              <a:t>to our commitments to</a:t>
            </a:r>
            <a:r>
              <a:rPr lang="en-GB" sz="1200" spc="5" dirty="0">
                <a:latin typeface="Arial"/>
                <a:cs typeface="Arial"/>
              </a:rPr>
              <a:t> </a:t>
            </a:r>
            <a:r>
              <a:rPr lang="en-GB" sz="1200" spc="-5" dirty="0">
                <a:uFill>
                  <a:solidFill>
                    <a:srgbClr val="0033CC"/>
                  </a:solidFill>
                </a:uFill>
                <a:latin typeface="Arial"/>
                <a:cs typeface="Arial"/>
                <a:hlinkClick r:id="rId4"/>
              </a:rPr>
              <a:t>Diversity</a:t>
            </a:r>
            <a:r>
              <a:rPr lang="en-GB" sz="1200" spc="-10" dirty="0">
                <a:uFill>
                  <a:solidFill>
                    <a:srgbClr val="0033CC"/>
                  </a:solidFill>
                </a:uFill>
                <a:latin typeface="Arial"/>
                <a:cs typeface="Arial"/>
                <a:hlinkClick r:id="rId4"/>
              </a:rPr>
              <a:t> </a:t>
            </a:r>
            <a:r>
              <a:rPr lang="en-GB" sz="1200" dirty="0">
                <a:uFill>
                  <a:solidFill>
                    <a:srgbClr val="0033CC"/>
                  </a:solidFill>
                </a:uFill>
                <a:latin typeface="Arial"/>
                <a:cs typeface="Arial"/>
                <a:hlinkClick r:id="rId4"/>
              </a:rPr>
              <a:t>and</a:t>
            </a:r>
            <a:r>
              <a:rPr lang="en-GB" sz="1200" spc="5" dirty="0">
                <a:uFill>
                  <a:solidFill>
                    <a:srgbClr val="0033CC"/>
                  </a:solidFill>
                </a:uFill>
                <a:latin typeface="Arial"/>
                <a:cs typeface="Arial"/>
                <a:hlinkClick r:id="rId4"/>
              </a:rPr>
              <a:t> </a:t>
            </a:r>
            <a:r>
              <a:rPr lang="en-GB" sz="1200" spc="-5" dirty="0">
                <a:uFill>
                  <a:solidFill>
                    <a:srgbClr val="0033CC"/>
                  </a:solidFill>
                </a:uFill>
                <a:latin typeface="Arial"/>
                <a:cs typeface="Arial"/>
                <a:hlinkClick r:id="rId4"/>
              </a:rPr>
              <a:t>Inclusion</a:t>
            </a:r>
            <a:r>
              <a:rPr lang="en-GB" sz="1200" spc="-10" dirty="0">
                <a:uFill>
                  <a:solidFill>
                    <a:srgbClr val="0033CC"/>
                  </a:solidFill>
                </a:uFill>
                <a:latin typeface="Arial"/>
                <a:cs typeface="Arial"/>
              </a:rPr>
              <a:t> </a:t>
            </a:r>
            <a:r>
              <a:rPr lang="en-GB" sz="1200" dirty="0">
                <a:latin typeface="Arial"/>
                <a:cs typeface="Arial"/>
              </a:rPr>
              <a:t>and our core </a:t>
            </a:r>
            <a:r>
              <a:rPr lang="en-GB" sz="1200" spc="-5" dirty="0">
                <a:latin typeface="Arial"/>
                <a:cs typeface="Arial"/>
              </a:rPr>
              <a:t>values of stewardship, excellence, respect and inclusiveness form </a:t>
            </a:r>
            <a:r>
              <a:rPr lang="en-GB" sz="1200" dirty="0">
                <a:latin typeface="Arial"/>
                <a:cs typeface="Arial"/>
              </a:rPr>
              <a:t>a </a:t>
            </a:r>
            <a:r>
              <a:rPr lang="en-GB" sz="1200" spc="-5" dirty="0">
                <a:latin typeface="Arial"/>
                <a:cs typeface="Arial"/>
              </a:rPr>
              <a:t>central part of </a:t>
            </a:r>
            <a:r>
              <a:rPr lang="en-GB" sz="1200" dirty="0">
                <a:latin typeface="Arial"/>
                <a:cs typeface="Arial"/>
              </a:rPr>
              <a:t>our </a:t>
            </a:r>
            <a:r>
              <a:rPr lang="en-GB" sz="1200" spc="-5" dirty="0">
                <a:latin typeface="Arial"/>
                <a:cs typeface="Arial"/>
              </a:rPr>
              <a:t>working culture.</a:t>
            </a:r>
            <a:endParaRPr lang="en-GB" sz="1200" dirty="0">
              <a:latin typeface="Arial"/>
              <a:cs typeface="Arial"/>
            </a:endParaRPr>
          </a:p>
          <a:p>
            <a:pPr marL="12700" marR="128905"/>
            <a:endParaRPr lang="en-GB" sz="1200" dirty="0">
              <a:latin typeface="Arial"/>
              <a:cs typeface="Arial"/>
            </a:endParaRPr>
          </a:p>
          <a:p>
            <a:pPr marL="12700" marR="128905"/>
            <a:r>
              <a:rPr lang="en-GB" sz="1200" dirty="0">
                <a:latin typeface="Arial"/>
                <a:cs typeface="Arial"/>
              </a:rPr>
              <a:t>Our </a:t>
            </a:r>
            <a:r>
              <a:rPr lang="en-GB" sz="1200" spc="-5" dirty="0">
                <a:latin typeface="Arial"/>
                <a:cs typeface="Arial"/>
              </a:rPr>
              <a:t>performance</a:t>
            </a:r>
            <a:r>
              <a:rPr lang="en-GB" sz="1200" spc="-10" dirty="0">
                <a:latin typeface="Arial"/>
                <a:cs typeface="Arial"/>
              </a:rPr>
              <a:t> </a:t>
            </a:r>
            <a:r>
              <a:rPr lang="en-GB" sz="1200" spc="-5" dirty="0">
                <a:latin typeface="Arial"/>
                <a:cs typeface="Arial"/>
              </a:rPr>
              <a:t>framework</a:t>
            </a:r>
            <a:r>
              <a:rPr lang="en-GB" sz="1200" dirty="0">
                <a:latin typeface="Arial"/>
                <a:cs typeface="Arial"/>
              </a:rPr>
              <a:t> </a:t>
            </a:r>
            <a:r>
              <a:rPr lang="en-GB" sz="1200" spc="-5" dirty="0">
                <a:latin typeface="Arial"/>
                <a:cs typeface="Arial"/>
              </a:rPr>
              <a:t>helps</a:t>
            </a:r>
            <a:r>
              <a:rPr lang="en-GB" sz="1200" dirty="0">
                <a:latin typeface="Arial"/>
                <a:cs typeface="Arial"/>
              </a:rPr>
              <a:t> us </a:t>
            </a:r>
            <a:r>
              <a:rPr lang="en-GB" sz="1200" spc="-5" dirty="0">
                <a:latin typeface="Arial"/>
                <a:cs typeface="Arial"/>
              </a:rPr>
              <a:t>to</a:t>
            </a:r>
            <a:r>
              <a:rPr lang="en-GB" sz="1200" dirty="0">
                <a:latin typeface="Arial"/>
                <a:cs typeface="Arial"/>
              </a:rPr>
              <a:t> </a:t>
            </a:r>
            <a:r>
              <a:rPr lang="en-GB" sz="1200" spc="-5" dirty="0">
                <a:latin typeface="Arial"/>
                <a:cs typeface="Arial"/>
              </a:rPr>
              <a:t>communicate and </a:t>
            </a:r>
            <a:r>
              <a:rPr lang="en-GB" sz="1200" dirty="0">
                <a:latin typeface="Arial"/>
                <a:cs typeface="Arial"/>
              </a:rPr>
              <a:t> </a:t>
            </a:r>
            <a:r>
              <a:rPr lang="en-GB" sz="1200" spc="-5" dirty="0">
                <a:latin typeface="Arial"/>
                <a:cs typeface="Arial"/>
              </a:rPr>
              <a:t>implement</a:t>
            </a:r>
            <a:r>
              <a:rPr lang="en-GB" sz="1200" spc="30" dirty="0">
                <a:latin typeface="Arial"/>
                <a:cs typeface="Arial"/>
              </a:rPr>
              <a:t> </a:t>
            </a:r>
            <a:r>
              <a:rPr lang="en-GB" sz="1200" spc="-5" dirty="0">
                <a:latin typeface="Arial"/>
                <a:cs typeface="Arial"/>
              </a:rPr>
              <a:t>our</a:t>
            </a:r>
            <a:r>
              <a:rPr lang="en-GB" sz="1200" spc="35" dirty="0">
                <a:latin typeface="Arial"/>
                <a:cs typeface="Arial"/>
              </a:rPr>
              <a:t> </a:t>
            </a:r>
            <a:r>
              <a:rPr lang="en-GB" sz="1200" spc="-5" dirty="0">
                <a:latin typeface="Arial"/>
                <a:cs typeface="Arial"/>
              </a:rPr>
              <a:t>strategic</a:t>
            </a:r>
            <a:r>
              <a:rPr lang="en-GB" sz="1200" spc="30" dirty="0">
                <a:latin typeface="Arial"/>
                <a:cs typeface="Arial"/>
              </a:rPr>
              <a:t> </a:t>
            </a:r>
            <a:r>
              <a:rPr lang="en-GB" sz="1200" spc="-5" dirty="0">
                <a:latin typeface="Arial"/>
                <a:cs typeface="Arial"/>
              </a:rPr>
              <a:t>priorities</a:t>
            </a:r>
            <a:r>
              <a:rPr lang="en-GB" sz="1200" spc="35" dirty="0">
                <a:latin typeface="Arial"/>
                <a:cs typeface="Arial"/>
              </a:rPr>
              <a:t> </a:t>
            </a:r>
            <a:r>
              <a:rPr lang="en-GB" sz="1200" spc="-5" dirty="0">
                <a:latin typeface="Arial"/>
                <a:cs typeface="Arial"/>
              </a:rPr>
              <a:t>through</a:t>
            </a:r>
            <a:r>
              <a:rPr lang="en-GB" sz="1200" spc="35" dirty="0">
                <a:latin typeface="Arial"/>
                <a:cs typeface="Arial"/>
              </a:rPr>
              <a:t> </a:t>
            </a:r>
            <a:r>
              <a:rPr lang="en-GB" sz="1200" spc="-5" dirty="0">
                <a:latin typeface="Arial"/>
                <a:cs typeface="Arial"/>
              </a:rPr>
              <a:t>the</a:t>
            </a:r>
            <a:r>
              <a:rPr lang="en-GB" sz="1200" spc="20" dirty="0">
                <a:latin typeface="Arial"/>
                <a:cs typeface="Arial"/>
              </a:rPr>
              <a:t> </a:t>
            </a:r>
            <a:r>
              <a:rPr lang="en-GB" sz="1200" spc="-5" dirty="0">
                <a:latin typeface="Arial"/>
                <a:cs typeface="Arial"/>
              </a:rPr>
              <a:t>parliamentary service.</a:t>
            </a:r>
            <a:r>
              <a:rPr lang="en-GB" sz="1200" spc="20" dirty="0">
                <a:latin typeface="Arial"/>
                <a:cs typeface="Arial"/>
              </a:rPr>
              <a:t> </a:t>
            </a:r>
            <a:r>
              <a:rPr lang="en-GB" sz="1200" spc="-5" dirty="0">
                <a:latin typeface="Arial"/>
                <a:cs typeface="Arial"/>
              </a:rPr>
              <a:t>The</a:t>
            </a:r>
            <a:r>
              <a:rPr lang="en-GB" sz="1200" spc="5" dirty="0">
                <a:latin typeface="Arial"/>
                <a:cs typeface="Arial"/>
              </a:rPr>
              <a:t> </a:t>
            </a:r>
            <a:r>
              <a:rPr lang="en-GB" sz="1200" spc="-5" dirty="0">
                <a:uFill>
                  <a:solidFill>
                    <a:srgbClr val="0033CC"/>
                  </a:solidFill>
                </a:uFill>
                <a:latin typeface="Arial"/>
                <a:cs typeface="Arial"/>
                <a:hlinkClick r:id="rId5"/>
              </a:rPr>
              <a:t>strategic plan</a:t>
            </a:r>
            <a:r>
              <a:rPr lang="en-GB" sz="1200" spc="10" dirty="0">
                <a:latin typeface="Arial"/>
                <a:cs typeface="Arial"/>
              </a:rPr>
              <a:t> </a:t>
            </a:r>
            <a:r>
              <a:rPr lang="en-GB" sz="1200" spc="-5" dirty="0">
                <a:latin typeface="Arial"/>
                <a:cs typeface="Arial"/>
              </a:rPr>
              <a:t>sets</a:t>
            </a:r>
            <a:r>
              <a:rPr lang="en-GB" sz="1200" dirty="0">
                <a:latin typeface="Arial"/>
                <a:cs typeface="Arial"/>
              </a:rPr>
              <a:t> </a:t>
            </a:r>
            <a:r>
              <a:rPr lang="en-GB" sz="1200" spc="-5" dirty="0">
                <a:latin typeface="Arial"/>
                <a:cs typeface="Arial"/>
              </a:rPr>
              <a:t>out</a:t>
            </a:r>
            <a:r>
              <a:rPr lang="en-GB" sz="1200" spc="-10" dirty="0">
                <a:latin typeface="Arial"/>
                <a:cs typeface="Arial"/>
              </a:rPr>
              <a:t> </a:t>
            </a:r>
            <a:r>
              <a:rPr lang="en-GB" sz="1200" dirty="0">
                <a:latin typeface="Arial"/>
                <a:cs typeface="Arial"/>
              </a:rPr>
              <a:t>our </a:t>
            </a:r>
            <a:r>
              <a:rPr lang="en-GB" sz="1200" spc="-5" dirty="0">
                <a:latin typeface="Arial"/>
                <a:cs typeface="Arial"/>
              </a:rPr>
              <a:t>aims </a:t>
            </a:r>
            <a:r>
              <a:rPr lang="en-GB" sz="1200" dirty="0">
                <a:latin typeface="Arial"/>
                <a:cs typeface="Arial"/>
              </a:rPr>
              <a:t>and</a:t>
            </a:r>
            <a:r>
              <a:rPr lang="en-GB" sz="1200" spc="-10" dirty="0">
                <a:latin typeface="Arial"/>
                <a:cs typeface="Arial"/>
              </a:rPr>
              <a:t> </a:t>
            </a:r>
            <a:r>
              <a:rPr lang="en-GB" sz="1200" spc="-5" dirty="0">
                <a:latin typeface="Arial"/>
                <a:cs typeface="Arial"/>
              </a:rPr>
              <a:t>priorities.</a:t>
            </a:r>
            <a:r>
              <a:rPr lang="en-GB" sz="1200" spc="35" dirty="0">
                <a:latin typeface="Arial"/>
                <a:cs typeface="Arial"/>
              </a:rPr>
              <a:t> </a:t>
            </a:r>
            <a:r>
              <a:rPr lang="en-GB" sz="1200" spc="-5" dirty="0">
                <a:latin typeface="Arial"/>
                <a:cs typeface="Arial"/>
              </a:rPr>
              <a:t>This </a:t>
            </a:r>
            <a:r>
              <a:rPr lang="en-GB" sz="1200" dirty="0">
                <a:latin typeface="Arial"/>
                <a:cs typeface="Arial"/>
              </a:rPr>
              <a:t> </a:t>
            </a:r>
            <a:r>
              <a:rPr lang="en-GB" sz="1200" spc="-5" dirty="0">
                <a:latin typeface="Arial"/>
                <a:cs typeface="Arial"/>
              </a:rPr>
              <a:t>provides </a:t>
            </a:r>
            <a:r>
              <a:rPr lang="en-GB" sz="1200" dirty="0">
                <a:latin typeface="Arial"/>
                <a:cs typeface="Arial"/>
              </a:rPr>
              <a:t>a set </a:t>
            </a:r>
            <a:r>
              <a:rPr lang="en-GB" sz="1200" spc="-5" dirty="0">
                <a:latin typeface="Arial"/>
                <a:cs typeface="Arial"/>
              </a:rPr>
              <a:t>of shared priorities </a:t>
            </a:r>
            <a:r>
              <a:rPr lang="en-GB" sz="1200" dirty="0">
                <a:latin typeface="Arial"/>
                <a:cs typeface="Arial"/>
              </a:rPr>
              <a:t>for </a:t>
            </a:r>
            <a:r>
              <a:rPr lang="en-GB" sz="1200" spc="-5" dirty="0">
                <a:latin typeface="Arial"/>
                <a:cs typeface="Arial"/>
              </a:rPr>
              <a:t>everyone </a:t>
            </a:r>
            <a:r>
              <a:rPr lang="en-GB" sz="1200" dirty="0">
                <a:latin typeface="Arial"/>
                <a:cs typeface="Arial"/>
              </a:rPr>
              <a:t>across </a:t>
            </a:r>
            <a:r>
              <a:rPr lang="en-GB" sz="1200" spc="-5" dirty="0">
                <a:latin typeface="Arial"/>
                <a:cs typeface="Arial"/>
              </a:rPr>
              <a:t>the parliamentary</a:t>
            </a:r>
            <a:r>
              <a:rPr lang="en-GB" sz="1200" spc="-25" dirty="0">
                <a:latin typeface="Arial"/>
                <a:cs typeface="Arial"/>
              </a:rPr>
              <a:t> </a:t>
            </a:r>
            <a:r>
              <a:rPr lang="en-GB" sz="1200" spc="-5" dirty="0">
                <a:latin typeface="Arial"/>
                <a:cs typeface="Arial"/>
              </a:rPr>
              <a:t>service</a:t>
            </a:r>
            <a:r>
              <a:rPr lang="en-GB" sz="1200" dirty="0">
                <a:latin typeface="Arial"/>
                <a:cs typeface="Arial"/>
              </a:rPr>
              <a:t> and </a:t>
            </a:r>
            <a:r>
              <a:rPr lang="en-GB" sz="1200" spc="-5" dirty="0">
                <a:latin typeface="Arial"/>
                <a:cs typeface="Arial"/>
              </a:rPr>
              <a:t>covers </a:t>
            </a:r>
            <a:r>
              <a:rPr lang="en-GB" sz="1200" dirty="0">
                <a:latin typeface="Arial"/>
                <a:cs typeface="Arial"/>
              </a:rPr>
              <a:t>matters </a:t>
            </a:r>
            <a:r>
              <a:rPr lang="en-GB" sz="1200" spc="-5" dirty="0">
                <a:latin typeface="Arial"/>
                <a:cs typeface="Arial"/>
              </a:rPr>
              <a:t>such</a:t>
            </a:r>
            <a:r>
              <a:rPr lang="en-GB" sz="1200" dirty="0">
                <a:latin typeface="Arial"/>
                <a:cs typeface="Arial"/>
              </a:rPr>
              <a:t> as</a:t>
            </a:r>
            <a:r>
              <a:rPr lang="en-GB" sz="1200" spc="-5" dirty="0">
                <a:latin typeface="Arial"/>
                <a:cs typeface="Arial"/>
              </a:rPr>
              <a:t> improving parliamentary</a:t>
            </a:r>
            <a:r>
              <a:rPr lang="en-GB" sz="1200" spc="-15" dirty="0">
                <a:latin typeface="Arial"/>
                <a:cs typeface="Arial"/>
              </a:rPr>
              <a:t> </a:t>
            </a:r>
            <a:r>
              <a:rPr lang="en-GB" sz="1200" spc="-5" dirty="0">
                <a:latin typeface="Arial"/>
                <a:cs typeface="Arial"/>
              </a:rPr>
              <a:t>scrutiny,</a:t>
            </a:r>
            <a:r>
              <a:rPr lang="en-GB" sz="1200" spc="5" dirty="0">
                <a:latin typeface="Arial"/>
                <a:cs typeface="Arial"/>
              </a:rPr>
              <a:t> </a:t>
            </a:r>
            <a:r>
              <a:rPr lang="en-GB" sz="1200" spc="-5" dirty="0">
                <a:latin typeface="Arial"/>
                <a:cs typeface="Arial"/>
              </a:rPr>
              <a:t>developing</a:t>
            </a:r>
            <a:r>
              <a:rPr lang="en-GB" sz="1200" dirty="0">
                <a:latin typeface="Arial"/>
                <a:cs typeface="Arial"/>
              </a:rPr>
              <a:t> </a:t>
            </a:r>
            <a:r>
              <a:rPr lang="en-GB" sz="1200" spc="-5" dirty="0">
                <a:latin typeface="Arial"/>
                <a:cs typeface="Arial"/>
              </a:rPr>
              <a:t>and</a:t>
            </a:r>
            <a:r>
              <a:rPr lang="en-GB" sz="1200" spc="5" dirty="0">
                <a:latin typeface="Arial"/>
                <a:cs typeface="Arial"/>
              </a:rPr>
              <a:t> </a:t>
            </a:r>
            <a:r>
              <a:rPr lang="en-GB" sz="1200" spc="-5" dirty="0">
                <a:latin typeface="Arial"/>
                <a:cs typeface="Arial"/>
              </a:rPr>
              <a:t>investing in</a:t>
            </a:r>
            <a:r>
              <a:rPr lang="en-GB" sz="1200" spc="10" dirty="0">
                <a:latin typeface="Arial"/>
                <a:cs typeface="Arial"/>
              </a:rPr>
              <a:t> </a:t>
            </a:r>
            <a:r>
              <a:rPr lang="en-GB" sz="1200" dirty="0">
                <a:latin typeface="Arial"/>
                <a:cs typeface="Arial"/>
              </a:rPr>
              <a:t>our</a:t>
            </a:r>
            <a:r>
              <a:rPr lang="en-GB" sz="1200" spc="5" dirty="0">
                <a:latin typeface="Arial"/>
                <a:cs typeface="Arial"/>
              </a:rPr>
              <a:t> </a:t>
            </a:r>
            <a:r>
              <a:rPr lang="en-GB" sz="1200" spc="-5" dirty="0">
                <a:latin typeface="Arial"/>
                <a:cs typeface="Arial"/>
              </a:rPr>
              <a:t>staff, aligning </a:t>
            </a:r>
            <a:r>
              <a:rPr lang="en-GB" sz="1200" spc="-320" dirty="0">
                <a:latin typeface="Arial"/>
                <a:cs typeface="Arial"/>
              </a:rPr>
              <a:t> </a:t>
            </a:r>
            <a:r>
              <a:rPr lang="en-GB" sz="1200" spc="-5" dirty="0">
                <a:latin typeface="Arial"/>
                <a:cs typeface="Arial"/>
              </a:rPr>
              <a:t>public</a:t>
            </a:r>
            <a:r>
              <a:rPr lang="en-GB" sz="1200" dirty="0">
                <a:latin typeface="Arial"/>
                <a:cs typeface="Arial"/>
              </a:rPr>
              <a:t> </a:t>
            </a:r>
            <a:r>
              <a:rPr lang="en-GB" sz="1200" spc="-5" dirty="0">
                <a:latin typeface="Arial"/>
                <a:cs typeface="Arial"/>
              </a:rPr>
              <a:t>engagement</a:t>
            </a:r>
            <a:r>
              <a:rPr lang="en-GB" sz="1200" spc="5" dirty="0">
                <a:latin typeface="Arial"/>
                <a:cs typeface="Arial"/>
              </a:rPr>
              <a:t> </a:t>
            </a:r>
            <a:r>
              <a:rPr lang="en-GB" sz="1200" spc="-10" dirty="0">
                <a:latin typeface="Arial"/>
                <a:cs typeface="Arial"/>
              </a:rPr>
              <a:t>with</a:t>
            </a:r>
            <a:r>
              <a:rPr lang="en-GB" sz="1200" spc="5" dirty="0">
                <a:latin typeface="Arial"/>
                <a:cs typeface="Arial"/>
              </a:rPr>
              <a:t> </a:t>
            </a:r>
            <a:r>
              <a:rPr lang="en-GB" sz="1200" spc="-5" dirty="0">
                <a:latin typeface="Arial"/>
                <a:cs typeface="Arial"/>
              </a:rPr>
              <a:t>parliamentary</a:t>
            </a:r>
            <a:r>
              <a:rPr lang="en-GB" sz="1200" spc="-20" dirty="0">
                <a:latin typeface="Arial"/>
                <a:cs typeface="Arial"/>
              </a:rPr>
              <a:t> </a:t>
            </a:r>
            <a:r>
              <a:rPr lang="en-GB" sz="1200" dirty="0">
                <a:latin typeface="Arial"/>
                <a:cs typeface="Arial"/>
              </a:rPr>
              <a:t>business</a:t>
            </a:r>
            <a:r>
              <a:rPr lang="en-GB" sz="1200" spc="5" dirty="0">
                <a:latin typeface="Arial"/>
                <a:cs typeface="Arial"/>
              </a:rPr>
              <a:t> </a:t>
            </a:r>
            <a:r>
              <a:rPr lang="en-GB" sz="1200" dirty="0">
                <a:latin typeface="Arial"/>
                <a:cs typeface="Arial"/>
              </a:rPr>
              <a:t>and</a:t>
            </a:r>
            <a:r>
              <a:rPr lang="en-GB" sz="1200" spc="-5" dirty="0">
                <a:latin typeface="Arial"/>
                <a:cs typeface="Arial"/>
              </a:rPr>
              <a:t> providing</a:t>
            </a:r>
            <a:r>
              <a:rPr lang="en-GB" sz="1200" spc="-10" dirty="0">
                <a:latin typeface="Arial"/>
                <a:cs typeface="Arial"/>
              </a:rPr>
              <a:t> </a:t>
            </a:r>
            <a:r>
              <a:rPr lang="en-GB" sz="1200" spc="-5" dirty="0">
                <a:latin typeface="Arial"/>
                <a:cs typeface="Arial"/>
              </a:rPr>
              <a:t>high</a:t>
            </a:r>
            <a:r>
              <a:rPr lang="en-GB" sz="1200" dirty="0">
                <a:latin typeface="Arial"/>
                <a:cs typeface="Arial"/>
              </a:rPr>
              <a:t> </a:t>
            </a:r>
            <a:r>
              <a:rPr lang="en-GB" sz="1200" spc="-5" dirty="0">
                <a:latin typeface="Arial"/>
                <a:cs typeface="Arial"/>
              </a:rPr>
              <a:t>quality</a:t>
            </a:r>
            <a:r>
              <a:rPr lang="en-GB" sz="1200" spc="-15" dirty="0">
                <a:latin typeface="Arial"/>
                <a:cs typeface="Arial"/>
              </a:rPr>
              <a:t> </a:t>
            </a:r>
            <a:r>
              <a:rPr lang="en-GB" sz="1200" spc="-5" dirty="0">
                <a:latin typeface="Arial"/>
                <a:cs typeface="Arial"/>
              </a:rPr>
              <a:t>support</a:t>
            </a:r>
            <a:r>
              <a:rPr lang="en-GB" sz="1200" dirty="0">
                <a:latin typeface="Arial"/>
                <a:cs typeface="Arial"/>
              </a:rPr>
              <a:t> to</a:t>
            </a:r>
            <a:r>
              <a:rPr lang="en-GB" sz="1200" spc="-10" dirty="0">
                <a:latin typeface="Arial"/>
                <a:cs typeface="Arial"/>
              </a:rPr>
              <a:t> </a:t>
            </a:r>
            <a:r>
              <a:rPr lang="en-GB" sz="1200" spc="-5" dirty="0">
                <a:latin typeface="Arial"/>
                <a:cs typeface="Arial"/>
              </a:rPr>
              <a:t>our</a:t>
            </a:r>
            <a:r>
              <a:rPr lang="en-GB" sz="1200" spc="-10" dirty="0">
                <a:latin typeface="Arial"/>
                <a:cs typeface="Arial"/>
              </a:rPr>
              <a:t> </a:t>
            </a:r>
            <a:r>
              <a:rPr lang="en-GB" sz="1200" spc="-5" dirty="0">
                <a:latin typeface="Arial"/>
                <a:cs typeface="Arial"/>
              </a:rPr>
              <a:t>elected</a:t>
            </a:r>
            <a:r>
              <a:rPr lang="en-GB" sz="1200" dirty="0">
                <a:latin typeface="Arial"/>
                <a:cs typeface="Arial"/>
              </a:rPr>
              <a:t> </a:t>
            </a:r>
            <a:r>
              <a:rPr lang="en-GB" sz="1200" spc="-5" dirty="0">
                <a:latin typeface="Arial"/>
                <a:cs typeface="Arial"/>
              </a:rPr>
              <a:t>Members.</a:t>
            </a:r>
            <a:r>
              <a:rPr lang="en-GB" sz="1200" spc="20" dirty="0">
                <a:latin typeface="Arial"/>
                <a:cs typeface="Arial"/>
              </a:rPr>
              <a:t> </a:t>
            </a:r>
            <a:r>
              <a:rPr lang="en-GB" sz="1200" dirty="0">
                <a:latin typeface="Arial"/>
                <a:cs typeface="Arial"/>
              </a:rPr>
              <a:t>Each</a:t>
            </a:r>
            <a:r>
              <a:rPr lang="en-GB" sz="1200" spc="-10" dirty="0">
                <a:latin typeface="Arial"/>
                <a:cs typeface="Arial"/>
              </a:rPr>
              <a:t> </a:t>
            </a:r>
            <a:r>
              <a:rPr lang="en-GB" sz="1200" spc="-5" dirty="0">
                <a:latin typeface="Arial"/>
                <a:cs typeface="Arial"/>
              </a:rPr>
              <a:t>of</a:t>
            </a:r>
            <a:r>
              <a:rPr lang="en-GB" sz="1200" spc="10" dirty="0">
                <a:latin typeface="Arial"/>
                <a:cs typeface="Arial"/>
              </a:rPr>
              <a:t> </a:t>
            </a:r>
            <a:r>
              <a:rPr lang="en-GB" sz="1200" spc="-5" dirty="0">
                <a:latin typeface="Arial"/>
                <a:cs typeface="Arial"/>
              </a:rPr>
              <a:t>the</a:t>
            </a:r>
            <a:r>
              <a:rPr lang="en-GB" sz="1200" dirty="0">
                <a:latin typeface="Arial"/>
                <a:cs typeface="Arial"/>
              </a:rPr>
              <a:t> aims </a:t>
            </a:r>
            <a:r>
              <a:rPr lang="en-GB" sz="1200" spc="-5" dirty="0">
                <a:latin typeface="Arial"/>
                <a:cs typeface="Arial"/>
              </a:rPr>
              <a:t>is</a:t>
            </a:r>
            <a:r>
              <a:rPr lang="en-GB" sz="1200" spc="-15" dirty="0">
                <a:latin typeface="Arial"/>
                <a:cs typeface="Arial"/>
              </a:rPr>
              <a:t> </a:t>
            </a:r>
            <a:r>
              <a:rPr lang="en-GB" sz="1200" spc="-5" dirty="0">
                <a:latin typeface="Arial"/>
                <a:cs typeface="Arial"/>
              </a:rPr>
              <a:t>equally</a:t>
            </a:r>
            <a:r>
              <a:rPr lang="en-GB" sz="1200" dirty="0">
                <a:latin typeface="Arial"/>
                <a:cs typeface="Arial"/>
              </a:rPr>
              <a:t> </a:t>
            </a:r>
            <a:r>
              <a:rPr lang="en-GB" sz="1200" spc="-5" dirty="0">
                <a:latin typeface="Arial"/>
                <a:cs typeface="Arial"/>
              </a:rPr>
              <a:t>important</a:t>
            </a:r>
            <a:r>
              <a:rPr lang="en-GB" sz="1200" spc="-10" dirty="0">
                <a:latin typeface="Arial"/>
                <a:cs typeface="Arial"/>
              </a:rPr>
              <a:t> </a:t>
            </a:r>
            <a:r>
              <a:rPr lang="en-GB" sz="1200" dirty="0">
                <a:latin typeface="Arial"/>
                <a:cs typeface="Arial"/>
              </a:rPr>
              <a:t>as</a:t>
            </a:r>
            <a:r>
              <a:rPr lang="en-GB" sz="1200" spc="5" dirty="0">
                <a:latin typeface="Arial"/>
                <a:cs typeface="Arial"/>
              </a:rPr>
              <a:t> </a:t>
            </a:r>
            <a:r>
              <a:rPr lang="en-GB" sz="1200" spc="-5" dirty="0">
                <a:latin typeface="Arial"/>
                <a:cs typeface="Arial"/>
              </a:rPr>
              <a:t>they</a:t>
            </a:r>
            <a:r>
              <a:rPr lang="en-GB" sz="1200" spc="-15" dirty="0">
                <a:latin typeface="Arial"/>
                <a:cs typeface="Arial"/>
              </a:rPr>
              <a:t> </a:t>
            </a:r>
            <a:r>
              <a:rPr lang="en-GB" sz="1200" dirty="0">
                <a:latin typeface="Arial"/>
                <a:cs typeface="Arial"/>
              </a:rPr>
              <a:t>are</a:t>
            </a:r>
            <a:r>
              <a:rPr lang="en-GB" sz="1200" spc="5" dirty="0">
                <a:latin typeface="Arial"/>
                <a:cs typeface="Arial"/>
              </a:rPr>
              <a:t> </a:t>
            </a:r>
            <a:r>
              <a:rPr lang="en-GB" sz="1200" spc="-5" dirty="0">
                <a:latin typeface="Arial"/>
                <a:cs typeface="Arial"/>
              </a:rPr>
              <a:t>inter-related.</a:t>
            </a:r>
            <a:r>
              <a:rPr lang="en-GB" sz="1200" spc="15" dirty="0">
                <a:latin typeface="Arial"/>
                <a:cs typeface="Arial"/>
              </a:rPr>
              <a:t> </a:t>
            </a:r>
            <a:r>
              <a:rPr lang="en-GB" sz="1200" spc="-5" dirty="0">
                <a:latin typeface="Arial"/>
                <a:cs typeface="Arial"/>
              </a:rPr>
              <a:t>This</a:t>
            </a:r>
            <a:r>
              <a:rPr lang="en-GB" sz="1200" dirty="0">
                <a:latin typeface="Arial"/>
                <a:cs typeface="Arial"/>
              </a:rPr>
              <a:t> </a:t>
            </a:r>
            <a:r>
              <a:rPr lang="en-GB" sz="1200" spc="-5" dirty="0">
                <a:latin typeface="Arial"/>
                <a:cs typeface="Arial"/>
              </a:rPr>
              <a:t>means</a:t>
            </a:r>
            <a:r>
              <a:rPr lang="en-GB" sz="1200" dirty="0">
                <a:latin typeface="Arial"/>
                <a:cs typeface="Arial"/>
              </a:rPr>
              <a:t> </a:t>
            </a:r>
            <a:r>
              <a:rPr lang="en-GB" sz="1200" spc="-5" dirty="0">
                <a:latin typeface="Arial"/>
                <a:cs typeface="Arial"/>
              </a:rPr>
              <a:t>that</a:t>
            </a:r>
            <a:r>
              <a:rPr lang="en-GB" sz="1200" spc="5" dirty="0">
                <a:latin typeface="Arial"/>
                <a:cs typeface="Arial"/>
              </a:rPr>
              <a:t> </a:t>
            </a:r>
            <a:r>
              <a:rPr lang="en-GB" sz="1200" spc="-10" dirty="0">
                <a:latin typeface="Arial"/>
                <a:cs typeface="Arial"/>
              </a:rPr>
              <a:t>we</a:t>
            </a:r>
            <a:r>
              <a:rPr lang="en-GB" sz="1200" dirty="0">
                <a:latin typeface="Arial"/>
                <a:cs typeface="Arial"/>
              </a:rPr>
              <a:t> </a:t>
            </a:r>
            <a:r>
              <a:rPr lang="en-GB" sz="1200" spc="-5" dirty="0">
                <a:latin typeface="Arial"/>
                <a:cs typeface="Arial"/>
              </a:rPr>
              <a:t>cannot</a:t>
            </a:r>
            <a:r>
              <a:rPr lang="en-GB" sz="1200" dirty="0">
                <a:latin typeface="Arial"/>
                <a:cs typeface="Arial"/>
              </a:rPr>
              <a:t> </a:t>
            </a:r>
            <a:r>
              <a:rPr lang="en-GB" sz="1200" spc="-5" dirty="0">
                <a:latin typeface="Arial"/>
                <a:cs typeface="Arial"/>
              </a:rPr>
              <a:t>achieve</a:t>
            </a:r>
            <a:r>
              <a:rPr lang="en-GB" sz="1200" dirty="0">
                <a:latin typeface="Arial"/>
                <a:cs typeface="Arial"/>
              </a:rPr>
              <a:t> </a:t>
            </a:r>
            <a:r>
              <a:rPr lang="en-GB" sz="1200" spc="-5" dirty="0">
                <a:latin typeface="Arial"/>
                <a:cs typeface="Arial"/>
              </a:rPr>
              <a:t>one</a:t>
            </a:r>
            <a:r>
              <a:rPr lang="en-GB" sz="1200" dirty="0">
                <a:latin typeface="Arial"/>
                <a:cs typeface="Arial"/>
              </a:rPr>
              <a:t> </a:t>
            </a:r>
            <a:r>
              <a:rPr lang="en-GB" sz="1200" spc="-5" dirty="0">
                <a:latin typeface="Arial"/>
                <a:cs typeface="Arial"/>
              </a:rPr>
              <a:t>without</a:t>
            </a:r>
            <a:r>
              <a:rPr lang="en-GB" sz="1200" spc="5" dirty="0">
                <a:latin typeface="Arial"/>
                <a:cs typeface="Arial"/>
              </a:rPr>
              <a:t> </a:t>
            </a:r>
            <a:r>
              <a:rPr lang="en-GB" sz="1200" spc="-10" dirty="0">
                <a:latin typeface="Arial"/>
                <a:cs typeface="Arial"/>
              </a:rPr>
              <a:t>the</a:t>
            </a:r>
            <a:r>
              <a:rPr lang="en-GB" sz="1200" dirty="0">
                <a:latin typeface="Arial"/>
                <a:cs typeface="Arial"/>
              </a:rPr>
              <a:t> </a:t>
            </a:r>
            <a:r>
              <a:rPr lang="en-GB" sz="1200" spc="-5" dirty="0">
                <a:latin typeface="Arial"/>
                <a:cs typeface="Arial"/>
              </a:rPr>
              <a:t>others</a:t>
            </a:r>
            <a:r>
              <a:rPr lang="en-GB" sz="1200" spc="5" dirty="0">
                <a:latin typeface="Arial"/>
                <a:cs typeface="Arial"/>
              </a:rPr>
              <a:t> </a:t>
            </a:r>
            <a:r>
              <a:rPr lang="en-GB" sz="1200" spc="-5" dirty="0">
                <a:latin typeface="Arial"/>
                <a:cs typeface="Arial"/>
              </a:rPr>
              <a:t>and</a:t>
            </a:r>
            <a:r>
              <a:rPr lang="en-GB" sz="1200" dirty="0">
                <a:latin typeface="Arial"/>
                <a:cs typeface="Arial"/>
              </a:rPr>
              <a:t> </a:t>
            </a:r>
            <a:r>
              <a:rPr lang="en-GB" sz="1200" spc="-5" dirty="0">
                <a:latin typeface="Arial"/>
                <a:cs typeface="Arial"/>
              </a:rPr>
              <a:t>that</a:t>
            </a:r>
            <a:r>
              <a:rPr lang="en-GB" sz="1200" spc="-10" dirty="0">
                <a:latin typeface="Arial"/>
                <a:cs typeface="Arial"/>
              </a:rPr>
              <a:t> </a:t>
            </a:r>
            <a:r>
              <a:rPr lang="en-GB" sz="1200" spc="-5" dirty="0">
                <a:latin typeface="Arial"/>
                <a:cs typeface="Arial"/>
              </a:rPr>
              <a:t>every</a:t>
            </a:r>
            <a:r>
              <a:rPr lang="en-GB" sz="1200" spc="5" dirty="0">
                <a:latin typeface="Arial"/>
                <a:cs typeface="Arial"/>
              </a:rPr>
              <a:t> </a:t>
            </a:r>
            <a:r>
              <a:rPr lang="en-GB" sz="1200" dirty="0">
                <a:latin typeface="Arial"/>
                <a:cs typeface="Arial"/>
              </a:rPr>
              <a:t>one</a:t>
            </a:r>
            <a:r>
              <a:rPr lang="en-GB" sz="1200" spc="-10" dirty="0">
                <a:latin typeface="Arial"/>
                <a:cs typeface="Arial"/>
              </a:rPr>
              <a:t> </a:t>
            </a:r>
            <a:r>
              <a:rPr lang="en-GB" sz="1200" spc="-5" dirty="0">
                <a:latin typeface="Arial"/>
                <a:cs typeface="Arial"/>
              </a:rPr>
              <a:t>of</a:t>
            </a:r>
            <a:r>
              <a:rPr lang="en-GB" sz="1200" spc="5" dirty="0">
                <a:latin typeface="Arial"/>
                <a:cs typeface="Arial"/>
              </a:rPr>
              <a:t> </a:t>
            </a:r>
            <a:r>
              <a:rPr lang="en-GB" sz="1200" dirty="0">
                <a:latin typeface="Arial"/>
                <a:cs typeface="Arial"/>
              </a:rPr>
              <a:t>our </a:t>
            </a:r>
            <a:r>
              <a:rPr lang="en-GB" sz="1200" spc="-5" dirty="0">
                <a:latin typeface="Arial"/>
                <a:cs typeface="Arial"/>
              </a:rPr>
              <a:t>colleagues</a:t>
            </a:r>
            <a:r>
              <a:rPr lang="en-GB" sz="1200" dirty="0">
                <a:latin typeface="Arial"/>
                <a:cs typeface="Arial"/>
              </a:rPr>
              <a:t> </a:t>
            </a:r>
            <a:r>
              <a:rPr lang="en-GB" sz="1200" spc="-5" dirty="0">
                <a:latin typeface="Arial"/>
                <a:cs typeface="Arial"/>
              </a:rPr>
              <a:t>plays </a:t>
            </a:r>
            <a:r>
              <a:rPr lang="en-GB" sz="1200" dirty="0">
                <a:latin typeface="Arial"/>
                <a:cs typeface="Arial"/>
              </a:rPr>
              <a:t>an </a:t>
            </a:r>
            <a:r>
              <a:rPr lang="en-GB" sz="1200" spc="-5" dirty="0">
                <a:latin typeface="Arial"/>
                <a:cs typeface="Arial"/>
              </a:rPr>
              <a:t>important</a:t>
            </a:r>
            <a:r>
              <a:rPr lang="en-GB" sz="1200" dirty="0">
                <a:latin typeface="Arial"/>
                <a:cs typeface="Arial"/>
              </a:rPr>
              <a:t> role</a:t>
            </a:r>
            <a:r>
              <a:rPr lang="en-GB" sz="1200" spc="-10" dirty="0">
                <a:latin typeface="Arial"/>
                <a:cs typeface="Arial"/>
              </a:rPr>
              <a:t> </a:t>
            </a:r>
            <a:r>
              <a:rPr lang="en-GB" sz="1200" spc="-5" dirty="0">
                <a:latin typeface="Arial"/>
                <a:cs typeface="Arial"/>
              </a:rPr>
              <a:t>in</a:t>
            </a:r>
            <a:r>
              <a:rPr lang="en-GB" sz="1200" dirty="0">
                <a:latin typeface="Arial"/>
                <a:cs typeface="Arial"/>
              </a:rPr>
              <a:t> </a:t>
            </a:r>
            <a:r>
              <a:rPr lang="en-GB" sz="1200" spc="-5" dirty="0">
                <a:latin typeface="Arial"/>
                <a:cs typeface="Arial"/>
              </a:rPr>
              <a:t>delivering</a:t>
            </a:r>
            <a:r>
              <a:rPr lang="en-GB" sz="1200" spc="-10" dirty="0">
                <a:latin typeface="Arial"/>
                <a:cs typeface="Arial"/>
              </a:rPr>
              <a:t> </a:t>
            </a:r>
            <a:r>
              <a:rPr lang="en-GB" sz="1200" spc="-5" dirty="0">
                <a:latin typeface="Arial"/>
                <a:cs typeface="Arial"/>
              </a:rPr>
              <a:t>them.</a:t>
            </a:r>
            <a:endParaRPr lang="en-GB" sz="1200" dirty="0">
              <a:latin typeface="Arial"/>
              <a:cs typeface="Arial"/>
            </a:endParaRPr>
          </a:p>
          <a:p>
            <a:endParaRPr lang="en-GB" sz="1200" dirty="0"/>
          </a:p>
        </p:txBody>
      </p:sp>
    </p:spTree>
    <p:extLst>
      <p:ext uri="{BB962C8B-B14F-4D97-AF65-F5344CB8AC3E}">
        <p14:creationId xmlns:p14="http://schemas.microsoft.com/office/powerpoint/2010/main" val="34918355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2BB63-26DF-4D84-967F-6C2923AD12DE}"/>
              </a:ext>
              <a:ext uri="{C183D7F6-B498-43B3-948B-1728B52AA6E4}">
                <adec:decorative xmlns:adec="http://schemas.microsoft.com/office/drawing/2017/decorative" val="1"/>
              </a:ext>
            </a:extLst>
          </p:cNvPr>
          <p:cNvSpPr>
            <a:spLocks noGrp="1"/>
          </p:cNvSpPr>
          <p:nvPr>
            <p:ph sz="half" idx="1"/>
          </p:nvPr>
        </p:nvSpPr>
        <p:spPr>
          <a:xfrm>
            <a:off x="175490" y="612727"/>
            <a:ext cx="4362862" cy="4901382"/>
          </a:xfrm>
        </p:spPr>
        <p:txBody>
          <a:bodyPr>
            <a:noAutofit/>
          </a:bodyPr>
          <a:lstStyle/>
          <a:p>
            <a:pPr marL="0" marR="394335" indent="0">
              <a:lnSpc>
                <a:spcPct val="108300"/>
              </a:lnSpc>
              <a:spcBef>
                <a:spcPts val="100"/>
              </a:spcBef>
              <a:buNone/>
            </a:pPr>
            <a:r>
              <a:rPr lang="en-GB" sz="1200" spc="15" dirty="0">
                <a:latin typeface="Arial"/>
                <a:cs typeface="Arial"/>
              </a:rPr>
              <a:t>We </a:t>
            </a:r>
            <a:r>
              <a:rPr lang="en-GB" sz="1200" spc="-10" dirty="0">
                <a:latin typeface="Arial"/>
                <a:cs typeface="Arial"/>
              </a:rPr>
              <a:t>are </a:t>
            </a:r>
            <a:r>
              <a:rPr lang="en-GB" sz="1200" spc="-5" dirty="0">
                <a:latin typeface="Arial"/>
                <a:cs typeface="Arial"/>
              </a:rPr>
              <a:t>committed </a:t>
            </a:r>
            <a:r>
              <a:rPr lang="en-GB" sz="1200" dirty="0">
                <a:latin typeface="Arial"/>
                <a:cs typeface="Arial"/>
              </a:rPr>
              <a:t>to </a:t>
            </a:r>
            <a:r>
              <a:rPr lang="en-GB" sz="1200" spc="-5" dirty="0">
                <a:latin typeface="Arial"/>
                <a:cs typeface="Arial"/>
              </a:rPr>
              <a:t>providing </a:t>
            </a:r>
            <a:r>
              <a:rPr lang="en-GB" sz="1200" dirty="0">
                <a:latin typeface="Arial"/>
                <a:cs typeface="Arial"/>
              </a:rPr>
              <a:t>a </a:t>
            </a:r>
            <a:r>
              <a:rPr lang="en-GB" sz="1200" spc="-5" dirty="0">
                <a:latin typeface="Arial"/>
                <a:cs typeface="Arial"/>
              </a:rPr>
              <a:t>great working environment </a:t>
            </a:r>
            <a:r>
              <a:rPr lang="en-GB" sz="1200" spc="-320" dirty="0">
                <a:latin typeface="Arial"/>
                <a:cs typeface="Arial"/>
              </a:rPr>
              <a:t> </a:t>
            </a:r>
            <a:r>
              <a:rPr lang="en-GB" sz="1200" spc="-5" dirty="0">
                <a:latin typeface="Arial"/>
                <a:cs typeface="Arial"/>
              </a:rPr>
              <a:t>where people enjoy</a:t>
            </a:r>
            <a:r>
              <a:rPr lang="en-GB" sz="1200" spc="-15" dirty="0">
                <a:latin typeface="Arial"/>
                <a:cs typeface="Arial"/>
              </a:rPr>
              <a:t> </a:t>
            </a:r>
            <a:r>
              <a:rPr lang="en-GB" sz="1200" dirty="0">
                <a:latin typeface="Arial"/>
                <a:cs typeface="Arial"/>
              </a:rPr>
              <a:t>coming</a:t>
            </a:r>
            <a:r>
              <a:rPr lang="en-GB" sz="1200" spc="-10" dirty="0">
                <a:latin typeface="Arial"/>
                <a:cs typeface="Arial"/>
              </a:rPr>
              <a:t> </a:t>
            </a:r>
            <a:r>
              <a:rPr lang="en-GB" sz="1200" dirty="0">
                <a:latin typeface="Arial"/>
                <a:cs typeface="Arial"/>
              </a:rPr>
              <a:t>to </a:t>
            </a:r>
            <a:r>
              <a:rPr lang="en-GB" sz="1200" spc="-5" dirty="0">
                <a:latin typeface="Arial"/>
                <a:cs typeface="Arial"/>
              </a:rPr>
              <a:t>work </a:t>
            </a:r>
            <a:r>
              <a:rPr lang="en-GB" sz="1200" dirty="0">
                <a:latin typeface="Arial"/>
                <a:cs typeface="Arial"/>
              </a:rPr>
              <a:t>and</a:t>
            </a:r>
            <a:r>
              <a:rPr lang="en-GB" sz="1200" spc="-20" dirty="0">
                <a:latin typeface="Arial"/>
                <a:cs typeface="Arial"/>
              </a:rPr>
              <a:t> </a:t>
            </a:r>
            <a:r>
              <a:rPr lang="en-GB" sz="1200" dirty="0">
                <a:latin typeface="Arial"/>
                <a:cs typeface="Arial"/>
              </a:rPr>
              <a:t>feel</a:t>
            </a:r>
            <a:r>
              <a:rPr lang="en-GB" sz="1200" spc="-20" dirty="0">
                <a:latin typeface="Arial"/>
                <a:cs typeface="Arial"/>
              </a:rPr>
              <a:t> </a:t>
            </a:r>
            <a:r>
              <a:rPr lang="en-GB" sz="1200" spc="-5" dirty="0">
                <a:latin typeface="Arial"/>
                <a:cs typeface="Arial"/>
              </a:rPr>
              <a:t>valued</a:t>
            </a:r>
            <a:r>
              <a:rPr lang="en-GB" sz="1200" spc="-15" dirty="0">
                <a:latin typeface="Arial"/>
                <a:cs typeface="Arial"/>
              </a:rPr>
              <a:t> </a:t>
            </a:r>
            <a:r>
              <a:rPr lang="en-GB" sz="1200" dirty="0">
                <a:latin typeface="Arial"/>
                <a:cs typeface="Arial"/>
              </a:rPr>
              <a:t>for </a:t>
            </a:r>
            <a:r>
              <a:rPr lang="en-GB" sz="1200" spc="-5" dirty="0">
                <a:latin typeface="Arial"/>
                <a:cs typeface="Arial"/>
              </a:rPr>
              <a:t>their</a:t>
            </a:r>
            <a:r>
              <a:rPr lang="en-GB" sz="1200" dirty="0">
                <a:latin typeface="Arial"/>
                <a:cs typeface="Arial"/>
              </a:rPr>
              <a:t> </a:t>
            </a:r>
            <a:r>
              <a:rPr lang="en-GB" sz="1200" spc="-5" dirty="0">
                <a:latin typeface="Arial"/>
                <a:cs typeface="Arial"/>
              </a:rPr>
              <a:t>contribution</a:t>
            </a:r>
            <a:r>
              <a:rPr lang="en-GB" sz="1200" spc="-10" dirty="0">
                <a:latin typeface="Arial"/>
                <a:cs typeface="Arial"/>
              </a:rPr>
              <a:t> </a:t>
            </a:r>
            <a:r>
              <a:rPr lang="en-GB" sz="1200" dirty="0">
                <a:latin typeface="Arial"/>
                <a:cs typeface="Arial"/>
              </a:rPr>
              <a:t>and</a:t>
            </a:r>
            <a:r>
              <a:rPr lang="en-GB" sz="1200" spc="-5" dirty="0">
                <a:latin typeface="Arial"/>
                <a:cs typeface="Arial"/>
              </a:rPr>
              <a:t> excel</a:t>
            </a:r>
            <a:r>
              <a:rPr lang="en-GB" sz="1200" dirty="0">
                <a:latin typeface="Arial"/>
                <a:cs typeface="Arial"/>
              </a:rPr>
              <a:t> </a:t>
            </a:r>
            <a:r>
              <a:rPr lang="en-GB" sz="1200" spc="-5" dirty="0">
                <a:latin typeface="Arial"/>
                <a:cs typeface="Arial"/>
              </a:rPr>
              <a:t>in</a:t>
            </a:r>
            <a:r>
              <a:rPr lang="en-GB" sz="1200" spc="5" dirty="0">
                <a:latin typeface="Arial"/>
                <a:cs typeface="Arial"/>
              </a:rPr>
              <a:t> </a:t>
            </a:r>
            <a:r>
              <a:rPr lang="en-GB" sz="1200" spc="-5" dirty="0">
                <a:latin typeface="Arial"/>
                <a:cs typeface="Arial"/>
              </a:rPr>
              <a:t>their chosen</a:t>
            </a:r>
            <a:r>
              <a:rPr lang="en-GB" sz="1200" spc="5" dirty="0">
                <a:latin typeface="Arial"/>
                <a:cs typeface="Arial"/>
              </a:rPr>
              <a:t> </a:t>
            </a:r>
            <a:r>
              <a:rPr lang="en-GB" sz="1200" spc="-5" dirty="0">
                <a:latin typeface="Arial"/>
                <a:cs typeface="Arial"/>
              </a:rPr>
              <a:t>careers.</a:t>
            </a:r>
            <a:r>
              <a:rPr lang="en-GB" sz="1200" spc="35" dirty="0">
                <a:latin typeface="Arial"/>
                <a:cs typeface="Arial"/>
              </a:rPr>
              <a:t> </a:t>
            </a:r>
            <a:r>
              <a:rPr lang="en-GB" sz="1200" spc="-5" dirty="0">
                <a:latin typeface="Arial"/>
                <a:cs typeface="Arial"/>
              </a:rPr>
              <a:t>Everyone</a:t>
            </a:r>
            <a:r>
              <a:rPr lang="en-GB" sz="1200" spc="5" dirty="0">
                <a:latin typeface="Arial"/>
                <a:cs typeface="Arial"/>
              </a:rPr>
              <a:t> </a:t>
            </a:r>
            <a:r>
              <a:rPr lang="en-GB" sz="1200" dirty="0">
                <a:latin typeface="Arial"/>
                <a:cs typeface="Arial"/>
              </a:rPr>
              <a:t>has </a:t>
            </a:r>
            <a:r>
              <a:rPr lang="en-GB" sz="1200" spc="-5" dirty="0">
                <a:latin typeface="Arial"/>
                <a:cs typeface="Arial"/>
              </a:rPr>
              <a:t>the </a:t>
            </a:r>
            <a:r>
              <a:rPr lang="en-GB" sz="1200" spc="-320" dirty="0">
                <a:latin typeface="Arial"/>
                <a:cs typeface="Arial"/>
              </a:rPr>
              <a:t> </a:t>
            </a:r>
            <a:r>
              <a:rPr lang="en-GB" sz="1200" spc="-5" dirty="0">
                <a:latin typeface="Arial"/>
                <a:cs typeface="Arial"/>
              </a:rPr>
              <a:t>right</a:t>
            </a:r>
            <a:r>
              <a:rPr lang="en-GB" sz="1200" dirty="0">
                <a:latin typeface="Arial"/>
                <a:cs typeface="Arial"/>
              </a:rPr>
              <a:t> to</a:t>
            </a:r>
            <a:r>
              <a:rPr lang="en-GB" sz="1200" spc="5" dirty="0">
                <a:latin typeface="Arial"/>
                <a:cs typeface="Arial"/>
              </a:rPr>
              <a:t> </a:t>
            </a:r>
            <a:r>
              <a:rPr lang="en-GB" sz="1200" dirty="0">
                <a:latin typeface="Arial"/>
                <a:cs typeface="Arial"/>
              </a:rPr>
              <a:t>be</a:t>
            </a:r>
            <a:r>
              <a:rPr lang="en-GB" sz="1200" spc="-10" dirty="0">
                <a:latin typeface="Arial"/>
                <a:cs typeface="Arial"/>
              </a:rPr>
              <a:t> </a:t>
            </a:r>
            <a:r>
              <a:rPr lang="en-GB" sz="1200" spc="-5" dirty="0">
                <a:latin typeface="Arial"/>
                <a:cs typeface="Arial"/>
              </a:rPr>
              <a:t>treated</a:t>
            </a:r>
            <a:r>
              <a:rPr lang="en-GB" sz="1200" dirty="0">
                <a:latin typeface="Arial"/>
                <a:cs typeface="Arial"/>
              </a:rPr>
              <a:t> </a:t>
            </a:r>
            <a:r>
              <a:rPr lang="en-GB" sz="1200" spc="-10" dirty="0">
                <a:latin typeface="Arial"/>
                <a:cs typeface="Arial"/>
              </a:rPr>
              <a:t>with </a:t>
            </a:r>
            <a:r>
              <a:rPr lang="en-GB" sz="1200" dirty="0">
                <a:latin typeface="Arial"/>
                <a:cs typeface="Arial"/>
              </a:rPr>
              <a:t>respect</a:t>
            </a:r>
            <a:r>
              <a:rPr lang="en-GB" sz="1200" spc="-10" dirty="0">
                <a:latin typeface="Arial"/>
                <a:cs typeface="Arial"/>
              </a:rPr>
              <a:t> </a:t>
            </a:r>
            <a:r>
              <a:rPr lang="en-GB" sz="1200" dirty="0">
                <a:latin typeface="Arial"/>
                <a:cs typeface="Arial"/>
              </a:rPr>
              <a:t>and</a:t>
            </a:r>
            <a:r>
              <a:rPr lang="en-GB" sz="1200" spc="-10" dirty="0">
                <a:latin typeface="Arial"/>
                <a:cs typeface="Arial"/>
              </a:rPr>
              <a:t> </a:t>
            </a:r>
            <a:r>
              <a:rPr lang="en-GB" sz="1200" spc="-5" dirty="0">
                <a:latin typeface="Arial"/>
                <a:cs typeface="Arial"/>
              </a:rPr>
              <a:t>dignity</a:t>
            </a:r>
            <a:r>
              <a:rPr lang="en-GB" sz="1200" spc="-15" dirty="0">
                <a:latin typeface="Arial"/>
                <a:cs typeface="Arial"/>
              </a:rPr>
              <a:t> </a:t>
            </a:r>
            <a:r>
              <a:rPr lang="en-GB" sz="1200" spc="-5" dirty="0">
                <a:latin typeface="Arial"/>
                <a:cs typeface="Arial"/>
              </a:rPr>
              <a:t>and</a:t>
            </a:r>
            <a:r>
              <a:rPr lang="en-GB" sz="1200" dirty="0">
                <a:latin typeface="Arial"/>
                <a:cs typeface="Arial"/>
              </a:rPr>
              <a:t> </a:t>
            </a:r>
            <a:r>
              <a:rPr lang="en-GB" sz="1200" spc="-10" dirty="0">
                <a:latin typeface="Arial"/>
                <a:cs typeface="Arial"/>
              </a:rPr>
              <a:t>we</a:t>
            </a:r>
            <a:r>
              <a:rPr lang="en-GB" sz="1200" dirty="0">
                <a:latin typeface="Arial"/>
                <a:cs typeface="Arial"/>
              </a:rPr>
              <a:t> </a:t>
            </a:r>
            <a:r>
              <a:rPr lang="en-GB" sz="1200" spc="-5" dirty="0">
                <a:latin typeface="Arial"/>
                <a:cs typeface="Arial"/>
              </a:rPr>
              <a:t>have</a:t>
            </a:r>
            <a:r>
              <a:rPr lang="en-GB" sz="1200" dirty="0">
                <a:latin typeface="Arial"/>
                <a:cs typeface="Arial"/>
              </a:rPr>
              <a:t> a</a:t>
            </a:r>
            <a:r>
              <a:rPr lang="en-GB" sz="1200" spc="5" dirty="0">
                <a:latin typeface="Arial"/>
                <a:cs typeface="Arial"/>
              </a:rPr>
              <a:t> </a:t>
            </a:r>
            <a:r>
              <a:rPr lang="en-GB" sz="1200" spc="-5" dirty="0">
                <a:latin typeface="Arial"/>
                <a:cs typeface="Arial"/>
              </a:rPr>
              <a:t>zero</a:t>
            </a:r>
            <a:r>
              <a:rPr lang="en-GB" sz="1200" dirty="0">
                <a:latin typeface="Arial"/>
                <a:cs typeface="Arial"/>
              </a:rPr>
              <a:t> </a:t>
            </a:r>
            <a:r>
              <a:rPr lang="en-GB" sz="1200" spc="-5" dirty="0">
                <a:latin typeface="Arial"/>
                <a:cs typeface="Arial"/>
              </a:rPr>
              <a:t>tolerance</a:t>
            </a:r>
            <a:r>
              <a:rPr lang="en-GB" sz="1200" dirty="0">
                <a:latin typeface="Arial"/>
                <a:cs typeface="Arial"/>
              </a:rPr>
              <a:t> </a:t>
            </a:r>
            <a:r>
              <a:rPr lang="en-GB" sz="1200" spc="-5" dirty="0">
                <a:latin typeface="Arial"/>
                <a:cs typeface="Arial"/>
              </a:rPr>
              <a:t>approach</a:t>
            </a:r>
            <a:r>
              <a:rPr lang="en-GB" sz="1200" dirty="0">
                <a:latin typeface="Arial"/>
                <a:cs typeface="Arial"/>
              </a:rPr>
              <a:t> </a:t>
            </a:r>
            <a:r>
              <a:rPr lang="en-GB" sz="1200" spc="-5" dirty="0">
                <a:latin typeface="Arial"/>
                <a:cs typeface="Arial"/>
              </a:rPr>
              <a:t>to</a:t>
            </a:r>
            <a:r>
              <a:rPr lang="en-GB" sz="1200" spc="-10" dirty="0">
                <a:latin typeface="Arial"/>
                <a:cs typeface="Arial"/>
              </a:rPr>
              <a:t> </a:t>
            </a:r>
            <a:r>
              <a:rPr lang="en-GB" sz="1200" spc="-5" dirty="0">
                <a:latin typeface="Arial"/>
                <a:cs typeface="Arial"/>
              </a:rPr>
              <a:t>bullying,</a:t>
            </a:r>
            <a:r>
              <a:rPr lang="en-GB" sz="1200" dirty="0">
                <a:latin typeface="Arial"/>
                <a:cs typeface="Arial"/>
              </a:rPr>
              <a:t> </a:t>
            </a:r>
            <a:r>
              <a:rPr lang="en-GB" sz="1200" spc="-5" dirty="0">
                <a:latin typeface="Arial"/>
                <a:cs typeface="Arial"/>
              </a:rPr>
              <a:t>harassment</a:t>
            </a:r>
            <a:r>
              <a:rPr lang="en-GB" sz="1200" dirty="0">
                <a:latin typeface="Arial"/>
                <a:cs typeface="Arial"/>
              </a:rPr>
              <a:t> </a:t>
            </a:r>
            <a:r>
              <a:rPr lang="en-GB" sz="1200" spc="-5" dirty="0">
                <a:latin typeface="Arial"/>
                <a:cs typeface="Arial"/>
              </a:rPr>
              <a:t>or</a:t>
            </a:r>
            <a:r>
              <a:rPr lang="en-GB" sz="1200" dirty="0">
                <a:latin typeface="Arial"/>
                <a:cs typeface="Arial"/>
              </a:rPr>
              <a:t> </a:t>
            </a:r>
            <a:r>
              <a:rPr lang="en-GB" sz="1200" spc="-5" dirty="0">
                <a:latin typeface="Arial"/>
                <a:cs typeface="Arial"/>
              </a:rPr>
              <a:t>victimisation</a:t>
            </a:r>
            <a:r>
              <a:rPr lang="en-GB" sz="1200" spc="5" dirty="0">
                <a:latin typeface="Arial"/>
                <a:cs typeface="Arial"/>
              </a:rPr>
              <a:t> </a:t>
            </a:r>
            <a:r>
              <a:rPr lang="en-GB" sz="1200" spc="-5" dirty="0">
                <a:latin typeface="Arial"/>
                <a:cs typeface="Arial"/>
              </a:rPr>
              <a:t>of</a:t>
            </a:r>
            <a:r>
              <a:rPr lang="en-GB" sz="1200" dirty="0">
                <a:latin typeface="Arial"/>
                <a:cs typeface="Arial"/>
              </a:rPr>
              <a:t> any kind. </a:t>
            </a:r>
            <a:r>
              <a:rPr lang="en-GB" sz="1200" spc="20" dirty="0">
                <a:latin typeface="Arial"/>
                <a:cs typeface="Arial"/>
              </a:rPr>
              <a:t>We </a:t>
            </a:r>
            <a:r>
              <a:rPr lang="en-GB" sz="1200" spc="-5" dirty="0">
                <a:latin typeface="Arial"/>
                <a:cs typeface="Arial"/>
              </a:rPr>
              <a:t>recognise that improving employee engagement </a:t>
            </a:r>
            <a:r>
              <a:rPr lang="en-GB" sz="1200" dirty="0">
                <a:latin typeface="Arial"/>
                <a:cs typeface="Arial"/>
              </a:rPr>
              <a:t>has a </a:t>
            </a:r>
            <a:r>
              <a:rPr lang="en-GB" sz="1200" spc="5" dirty="0">
                <a:latin typeface="Arial"/>
                <a:cs typeface="Arial"/>
              </a:rPr>
              <a:t> </a:t>
            </a:r>
            <a:r>
              <a:rPr lang="en-GB" sz="1200" spc="-5" dirty="0">
                <a:latin typeface="Arial"/>
                <a:cs typeface="Arial"/>
              </a:rPr>
              <a:t>positive </a:t>
            </a:r>
            <a:r>
              <a:rPr lang="en-GB" sz="1200" dirty="0">
                <a:latin typeface="Arial"/>
                <a:cs typeface="Arial"/>
              </a:rPr>
              <a:t>and </a:t>
            </a:r>
            <a:r>
              <a:rPr lang="en-GB" sz="1200" spc="-5" dirty="0">
                <a:latin typeface="Arial"/>
                <a:cs typeface="Arial"/>
              </a:rPr>
              <a:t>significant effect on organisational performance. </a:t>
            </a:r>
            <a:r>
              <a:rPr lang="en-GB" sz="1200" spc="20" dirty="0">
                <a:latin typeface="Arial"/>
                <a:cs typeface="Arial"/>
              </a:rPr>
              <a:t>We </a:t>
            </a:r>
            <a:r>
              <a:rPr lang="en-GB" sz="1200" spc="-320" dirty="0">
                <a:latin typeface="Arial"/>
                <a:cs typeface="Arial"/>
              </a:rPr>
              <a:t> </a:t>
            </a:r>
            <a:r>
              <a:rPr lang="en-GB" sz="1200" dirty="0">
                <a:latin typeface="Arial"/>
                <a:cs typeface="Arial"/>
              </a:rPr>
              <a:t>know</a:t>
            </a:r>
            <a:r>
              <a:rPr lang="en-GB" sz="1200" spc="-20" dirty="0">
                <a:latin typeface="Arial"/>
                <a:cs typeface="Arial"/>
              </a:rPr>
              <a:t> </a:t>
            </a:r>
            <a:r>
              <a:rPr lang="en-GB" sz="1200" dirty="0">
                <a:latin typeface="Arial"/>
                <a:cs typeface="Arial"/>
              </a:rPr>
              <a:t>that </a:t>
            </a:r>
            <a:r>
              <a:rPr lang="en-GB" sz="1200" spc="-5" dirty="0">
                <a:latin typeface="Arial"/>
                <a:cs typeface="Arial"/>
              </a:rPr>
              <a:t>ideas</a:t>
            </a:r>
            <a:r>
              <a:rPr lang="en-GB" sz="1200" dirty="0">
                <a:latin typeface="Arial"/>
                <a:cs typeface="Arial"/>
              </a:rPr>
              <a:t> </a:t>
            </a:r>
            <a:r>
              <a:rPr lang="en-GB" sz="1200" spc="-5" dirty="0">
                <a:latin typeface="Arial"/>
                <a:cs typeface="Arial"/>
              </a:rPr>
              <a:t>generated</a:t>
            </a:r>
            <a:r>
              <a:rPr lang="en-GB" sz="1200" spc="-15" dirty="0">
                <a:latin typeface="Arial"/>
                <a:cs typeface="Arial"/>
              </a:rPr>
              <a:t> </a:t>
            </a:r>
            <a:r>
              <a:rPr lang="en-GB" sz="1200" dirty="0">
                <a:latin typeface="Arial"/>
                <a:cs typeface="Arial"/>
              </a:rPr>
              <a:t>by</a:t>
            </a:r>
            <a:r>
              <a:rPr lang="en-GB" sz="1200" spc="-15" dirty="0">
                <a:latin typeface="Arial"/>
                <a:cs typeface="Arial"/>
              </a:rPr>
              <a:t> </a:t>
            </a:r>
            <a:r>
              <a:rPr lang="en-GB" sz="1200" spc="-5" dirty="0">
                <a:latin typeface="Arial"/>
                <a:cs typeface="Arial"/>
              </a:rPr>
              <a:t>colleagues</a:t>
            </a:r>
            <a:r>
              <a:rPr lang="en-GB" sz="1200" dirty="0">
                <a:latin typeface="Arial"/>
                <a:cs typeface="Arial"/>
              </a:rPr>
              <a:t> </a:t>
            </a:r>
            <a:r>
              <a:rPr lang="en-GB" sz="1200" spc="-5" dirty="0">
                <a:latin typeface="Arial"/>
                <a:cs typeface="Arial"/>
              </a:rPr>
              <a:t>can</a:t>
            </a:r>
            <a:r>
              <a:rPr lang="en-GB" sz="1200" spc="-15" dirty="0">
                <a:latin typeface="Arial"/>
                <a:cs typeface="Arial"/>
              </a:rPr>
              <a:t> </a:t>
            </a:r>
            <a:r>
              <a:rPr lang="en-GB" sz="1200" dirty="0">
                <a:latin typeface="Arial"/>
                <a:cs typeface="Arial"/>
              </a:rPr>
              <a:t>help </a:t>
            </a:r>
            <a:r>
              <a:rPr lang="en-GB" sz="1200" spc="-5" dirty="0">
                <a:latin typeface="Arial"/>
                <a:cs typeface="Arial"/>
              </a:rPr>
              <a:t>shape</a:t>
            </a:r>
            <a:r>
              <a:rPr lang="en-GB" sz="1200" dirty="0">
                <a:latin typeface="Arial"/>
                <a:cs typeface="Arial"/>
              </a:rPr>
              <a:t> </a:t>
            </a:r>
            <a:r>
              <a:rPr lang="en-GB" sz="1200" spc="-5" dirty="0">
                <a:latin typeface="Arial"/>
                <a:cs typeface="Arial"/>
              </a:rPr>
              <a:t>the </a:t>
            </a:r>
            <a:r>
              <a:rPr lang="en-GB" sz="1200" dirty="0">
                <a:latin typeface="Arial"/>
                <a:cs typeface="Arial"/>
              </a:rPr>
              <a:t>future</a:t>
            </a:r>
            <a:r>
              <a:rPr lang="en-GB" sz="1200" spc="-10" dirty="0">
                <a:latin typeface="Arial"/>
                <a:cs typeface="Arial"/>
              </a:rPr>
              <a:t> </a:t>
            </a:r>
            <a:r>
              <a:rPr lang="en-GB" sz="1200" spc="-5" dirty="0">
                <a:latin typeface="Arial"/>
                <a:cs typeface="Arial"/>
              </a:rPr>
              <a:t>direction of</a:t>
            </a:r>
            <a:r>
              <a:rPr lang="en-GB" sz="1200" spc="5" dirty="0">
                <a:latin typeface="Arial"/>
                <a:cs typeface="Arial"/>
              </a:rPr>
              <a:t> </a:t>
            </a:r>
            <a:r>
              <a:rPr lang="en-GB" sz="1200" dirty="0">
                <a:latin typeface="Arial"/>
                <a:cs typeface="Arial"/>
              </a:rPr>
              <a:t>our</a:t>
            </a:r>
            <a:r>
              <a:rPr lang="en-GB" sz="1200" spc="5" dirty="0">
                <a:latin typeface="Arial"/>
                <a:cs typeface="Arial"/>
              </a:rPr>
              <a:t> </a:t>
            </a:r>
            <a:r>
              <a:rPr lang="en-GB" sz="1200" spc="-10" dirty="0">
                <a:latin typeface="Arial"/>
                <a:cs typeface="Arial"/>
              </a:rPr>
              <a:t>services</a:t>
            </a:r>
            <a:r>
              <a:rPr lang="en-GB" sz="1200" spc="5" dirty="0">
                <a:latin typeface="Arial"/>
                <a:cs typeface="Arial"/>
              </a:rPr>
              <a:t> </a:t>
            </a:r>
            <a:r>
              <a:rPr lang="en-GB" sz="1200" dirty="0">
                <a:latin typeface="Arial"/>
                <a:cs typeface="Arial"/>
              </a:rPr>
              <a:t>and</a:t>
            </a:r>
            <a:r>
              <a:rPr lang="en-GB" sz="1200" spc="5" dirty="0">
                <a:latin typeface="Arial"/>
                <a:cs typeface="Arial"/>
              </a:rPr>
              <a:t> </a:t>
            </a:r>
            <a:r>
              <a:rPr lang="en-GB" sz="1200" spc="-5" dirty="0">
                <a:latin typeface="Arial"/>
                <a:cs typeface="Arial"/>
              </a:rPr>
              <a:t>contribute </a:t>
            </a:r>
            <a:r>
              <a:rPr lang="en-GB" sz="1200" dirty="0">
                <a:latin typeface="Arial"/>
                <a:cs typeface="Arial"/>
              </a:rPr>
              <a:t>to</a:t>
            </a:r>
            <a:r>
              <a:rPr lang="en-GB" sz="1200" spc="10" dirty="0">
                <a:latin typeface="Arial"/>
                <a:cs typeface="Arial"/>
              </a:rPr>
              <a:t> </a:t>
            </a:r>
            <a:r>
              <a:rPr lang="en-GB" sz="1200" spc="-5" dirty="0">
                <a:latin typeface="Arial"/>
                <a:cs typeface="Arial"/>
              </a:rPr>
              <a:t>the</a:t>
            </a:r>
            <a:r>
              <a:rPr lang="en-GB" sz="1200" dirty="0">
                <a:latin typeface="Arial"/>
                <a:cs typeface="Arial"/>
              </a:rPr>
              <a:t> </a:t>
            </a:r>
            <a:r>
              <a:rPr lang="en-GB" sz="1200" spc="-5" dirty="0">
                <a:latin typeface="Arial"/>
                <a:cs typeface="Arial"/>
              </a:rPr>
              <a:t>successful</a:t>
            </a:r>
            <a:endParaRPr lang="en-GB" sz="1200" dirty="0">
              <a:latin typeface="Arial"/>
              <a:cs typeface="Arial"/>
            </a:endParaRPr>
          </a:p>
          <a:p>
            <a:pPr marL="0" marR="38735" indent="0">
              <a:lnSpc>
                <a:spcPct val="107500"/>
              </a:lnSpc>
              <a:spcBef>
                <a:spcPts val="15"/>
              </a:spcBef>
              <a:buNone/>
            </a:pPr>
            <a:r>
              <a:rPr lang="en-GB" sz="1200" spc="-5" dirty="0">
                <a:latin typeface="Arial"/>
                <a:cs typeface="Arial"/>
              </a:rPr>
              <a:t>delivery</a:t>
            </a:r>
            <a:r>
              <a:rPr lang="en-GB" sz="1200" spc="-15" dirty="0">
                <a:latin typeface="Arial"/>
                <a:cs typeface="Arial"/>
              </a:rPr>
              <a:t> </a:t>
            </a:r>
            <a:r>
              <a:rPr lang="en-GB" sz="1200" dirty="0">
                <a:latin typeface="Arial"/>
                <a:cs typeface="Arial"/>
              </a:rPr>
              <a:t>of</a:t>
            </a:r>
            <a:r>
              <a:rPr lang="en-GB" sz="1200" spc="5" dirty="0">
                <a:latin typeface="Arial"/>
                <a:cs typeface="Arial"/>
              </a:rPr>
              <a:t> </a:t>
            </a:r>
            <a:r>
              <a:rPr lang="en-GB" sz="1200" dirty="0">
                <a:latin typeface="Arial"/>
                <a:cs typeface="Arial"/>
              </a:rPr>
              <a:t>our</a:t>
            </a:r>
            <a:r>
              <a:rPr lang="en-GB" sz="1200" spc="5" dirty="0">
                <a:latin typeface="Arial"/>
                <a:cs typeface="Arial"/>
              </a:rPr>
              <a:t> </a:t>
            </a:r>
            <a:r>
              <a:rPr lang="en-GB" sz="1200" spc="-5" dirty="0">
                <a:latin typeface="Arial"/>
                <a:cs typeface="Arial"/>
              </a:rPr>
              <a:t>goals,</a:t>
            </a:r>
            <a:r>
              <a:rPr lang="en-GB" sz="1200" spc="-10" dirty="0">
                <a:latin typeface="Arial"/>
                <a:cs typeface="Arial"/>
              </a:rPr>
              <a:t> </a:t>
            </a:r>
            <a:r>
              <a:rPr lang="en-GB" sz="1200" spc="-5" dirty="0">
                <a:latin typeface="Arial"/>
                <a:cs typeface="Arial"/>
              </a:rPr>
              <a:t>and</a:t>
            </a:r>
            <a:r>
              <a:rPr lang="en-GB" sz="1200" spc="5" dirty="0">
                <a:latin typeface="Arial"/>
                <a:cs typeface="Arial"/>
              </a:rPr>
              <a:t> </a:t>
            </a:r>
            <a:r>
              <a:rPr lang="en-GB" sz="1200" spc="-5" dirty="0">
                <a:latin typeface="Arial"/>
                <a:cs typeface="Arial"/>
              </a:rPr>
              <a:t>our</a:t>
            </a:r>
            <a:r>
              <a:rPr lang="en-GB" sz="1200" spc="5" dirty="0">
                <a:latin typeface="Arial"/>
                <a:cs typeface="Arial"/>
              </a:rPr>
              <a:t> </a:t>
            </a:r>
            <a:r>
              <a:rPr lang="en-GB" sz="1200" spc="-5" dirty="0">
                <a:latin typeface="Arial"/>
                <a:cs typeface="Arial"/>
              </a:rPr>
              <a:t>inclusive</a:t>
            </a:r>
            <a:r>
              <a:rPr lang="en-GB" sz="1200" dirty="0">
                <a:latin typeface="Arial"/>
                <a:cs typeface="Arial"/>
              </a:rPr>
              <a:t> </a:t>
            </a:r>
            <a:r>
              <a:rPr lang="en-GB" sz="1200" spc="-5" dirty="0">
                <a:latin typeface="Arial"/>
                <a:cs typeface="Arial"/>
              </a:rPr>
              <a:t>leadership</a:t>
            </a:r>
            <a:r>
              <a:rPr lang="en-GB" sz="1200" spc="5" dirty="0">
                <a:latin typeface="Arial"/>
                <a:cs typeface="Arial"/>
              </a:rPr>
              <a:t> </a:t>
            </a:r>
            <a:r>
              <a:rPr lang="en-GB" sz="1200" spc="-5" dirty="0">
                <a:latin typeface="Arial"/>
                <a:cs typeface="Arial"/>
              </a:rPr>
              <a:t>style</a:t>
            </a:r>
            <a:r>
              <a:rPr lang="en-GB" sz="1200" spc="5" dirty="0">
                <a:latin typeface="Arial"/>
                <a:cs typeface="Arial"/>
              </a:rPr>
              <a:t> </a:t>
            </a:r>
            <a:r>
              <a:rPr lang="en-GB" sz="1200" spc="-5" dirty="0">
                <a:latin typeface="Arial"/>
                <a:cs typeface="Arial"/>
              </a:rPr>
              <a:t>guides</a:t>
            </a:r>
            <a:r>
              <a:rPr lang="en-GB" sz="1200" dirty="0">
                <a:latin typeface="Arial"/>
                <a:cs typeface="Arial"/>
              </a:rPr>
              <a:t> us </a:t>
            </a:r>
            <a:r>
              <a:rPr lang="en-GB" sz="1200" spc="-315" dirty="0">
                <a:latin typeface="Arial"/>
                <a:cs typeface="Arial"/>
              </a:rPr>
              <a:t> </a:t>
            </a:r>
            <a:r>
              <a:rPr lang="en-GB" sz="1200" spc="-5" dirty="0">
                <a:latin typeface="Arial"/>
                <a:cs typeface="Arial"/>
              </a:rPr>
              <a:t>in </a:t>
            </a:r>
            <a:r>
              <a:rPr lang="en-GB" sz="1200" dirty="0">
                <a:latin typeface="Arial"/>
                <a:cs typeface="Arial"/>
              </a:rPr>
              <a:t>this</a:t>
            </a:r>
            <a:r>
              <a:rPr lang="en-GB" sz="1200" spc="-5" dirty="0">
                <a:latin typeface="Arial"/>
                <a:cs typeface="Arial"/>
              </a:rPr>
              <a:t> approach.</a:t>
            </a:r>
            <a:endParaRPr lang="en-GB" sz="1200" dirty="0">
              <a:latin typeface="Arial"/>
              <a:cs typeface="Arial"/>
            </a:endParaRPr>
          </a:p>
          <a:p>
            <a:pPr marL="12065" marR="72390" indent="0">
              <a:lnSpc>
                <a:spcPct val="99700"/>
              </a:lnSpc>
              <a:spcBef>
                <a:spcPts val="725"/>
              </a:spcBef>
              <a:buNone/>
            </a:pPr>
            <a:r>
              <a:rPr lang="en-GB" sz="1200" spc="15" dirty="0">
                <a:latin typeface="Arial"/>
                <a:cs typeface="Arial"/>
              </a:rPr>
              <a:t>We </a:t>
            </a:r>
            <a:r>
              <a:rPr lang="en-GB" sz="1200" spc="-10" dirty="0">
                <a:latin typeface="Arial"/>
                <a:cs typeface="Arial"/>
              </a:rPr>
              <a:t>are </a:t>
            </a:r>
            <a:r>
              <a:rPr lang="en-GB" sz="1200" spc="-5" dirty="0">
                <a:latin typeface="Arial"/>
                <a:cs typeface="Arial"/>
              </a:rPr>
              <a:t>committed </a:t>
            </a:r>
            <a:r>
              <a:rPr lang="en-GB" sz="1200" dirty="0">
                <a:latin typeface="Arial"/>
                <a:cs typeface="Arial"/>
              </a:rPr>
              <a:t>to </a:t>
            </a:r>
            <a:r>
              <a:rPr lang="en-GB" sz="1200" spc="-5" dirty="0">
                <a:latin typeface="Arial"/>
                <a:cs typeface="Arial"/>
              </a:rPr>
              <a:t>building </a:t>
            </a:r>
            <a:r>
              <a:rPr lang="en-GB" sz="1200" dirty="0">
                <a:latin typeface="Arial"/>
                <a:cs typeface="Arial"/>
              </a:rPr>
              <a:t>a </a:t>
            </a:r>
            <a:r>
              <a:rPr lang="en-GB" sz="1200" spc="-5" dirty="0">
                <a:latin typeface="Arial"/>
                <a:cs typeface="Arial"/>
              </a:rPr>
              <a:t>workforce which reflects </a:t>
            </a:r>
            <a:r>
              <a:rPr lang="en-GB" sz="1200" dirty="0">
                <a:latin typeface="Arial"/>
                <a:cs typeface="Arial"/>
              </a:rPr>
              <a:t>the </a:t>
            </a:r>
            <a:r>
              <a:rPr lang="en-GB" sz="1200" spc="5" dirty="0">
                <a:latin typeface="Arial"/>
                <a:cs typeface="Arial"/>
              </a:rPr>
              <a:t> </a:t>
            </a:r>
            <a:r>
              <a:rPr lang="en-GB" sz="1200" spc="-5" dirty="0">
                <a:latin typeface="Arial"/>
                <a:cs typeface="Arial"/>
              </a:rPr>
              <a:t>diversity </a:t>
            </a:r>
            <a:r>
              <a:rPr lang="en-GB" sz="1200" dirty="0">
                <a:latin typeface="Arial"/>
                <a:cs typeface="Arial"/>
              </a:rPr>
              <a:t>of </a:t>
            </a:r>
            <a:r>
              <a:rPr lang="en-GB" sz="1200" spc="-5" dirty="0">
                <a:latin typeface="Arial"/>
                <a:cs typeface="Arial"/>
              </a:rPr>
              <a:t>the people of Scotland.</a:t>
            </a:r>
            <a:r>
              <a:rPr lang="en-GB" sz="1200" dirty="0">
                <a:latin typeface="Arial"/>
                <a:cs typeface="Arial"/>
              </a:rPr>
              <a:t> </a:t>
            </a:r>
            <a:r>
              <a:rPr lang="en-GB" sz="1200" spc="20" dirty="0">
                <a:latin typeface="Arial"/>
                <a:cs typeface="Arial"/>
              </a:rPr>
              <a:t>We </a:t>
            </a:r>
            <a:r>
              <a:rPr lang="en-GB" sz="1200" dirty="0">
                <a:latin typeface="Arial"/>
                <a:cs typeface="Arial"/>
              </a:rPr>
              <a:t>are proud to be an </a:t>
            </a:r>
            <a:r>
              <a:rPr lang="en-GB" sz="1200" spc="-5" dirty="0">
                <a:latin typeface="Arial"/>
                <a:cs typeface="Arial"/>
              </a:rPr>
              <a:t>equal </a:t>
            </a:r>
            <a:r>
              <a:rPr lang="en-GB" sz="1200" spc="-320" dirty="0">
                <a:latin typeface="Arial"/>
                <a:cs typeface="Arial"/>
              </a:rPr>
              <a:t> </a:t>
            </a:r>
            <a:r>
              <a:rPr lang="en-GB" sz="1200" spc="-5" dirty="0">
                <a:latin typeface="Arial"/>
                <a:cs typeface="Arial"/>
              </a:rPr>
              <a:t>opportunities</a:t>
            </a:r>
            <a:r>
              <a:rPr lang="en-GB" sz="1200" spc="-10" dirty="0">
                <a:latin typeface="Arial"/>
                <a:cs typeface="Arial"/>
              </a:rPr>
              <a:t> </a:t>
            </a:r>
            <a:r>
              <a:rPr lang="en-GB" sz="1200" spc="-5" dirty="0">
                <a:latin typeface="Arial"/>
                <a:cs typeface="Arial"/>
              </a:rPr>
              <a:t>employer</a:t>
            </a:r>
            <a:r>
              <a:rPr lang="en-GB" sz="1200" spc="5" dirty="0">
                <a:latin typeface="Arial"/>
                <a:cs typeface="Arial"/>
              </a:rPr>
              <a:t> </a:t>
            </a:r>
            <a:r>
              <a:rPr lang="en-GB" sz="1200" dirty="0">
                <a:latin typeface="Arial"/>
                <a:cs typeface="Arial"/>
              </a:rPr>
              <a:t>that</a:t>
            </a:r>
            <a:r>
              <a:rPr lang="en-GB" sz="1200" spc="-10" dirty="0">
                <a:latin typeface="Arial"/>
                <a:cs typeface="Arial"/>
              </a:rPr>
              <a:t> </a:t>
            </a:r>
            <a:r>
              <a:rPr lang="en-GB" sz="1200" spc="-5" dirty="0">
                <a:latin typeface="Arial"/>
                <a:cs typeface="Arial"/>
              </a:rPr>
              <a:t>values</a:t>
            </a:r>
            <a:r>
              <a:rPr lang="en-GB" sz="1200" spc="5" dirty="0">
                <a:latin typeface="Arial"/>
                <a:cs typeface="Arial"/>
              </a:rPr>
              <a:t> </a:t>
            </a:r>
            <a:r>
              <a:rPr lang="en-GB" sz="1200" spc="-5" dirty="0">
                <a:latin typeface="Arial"/>
                <a:cs typeface="Arial"/>
              </a:rPr>
              <a:t>and</a:t>
            </a:r>
            <a:r>
              <a:rPr lang="en-GB" sz="1200" dirty="0">
                <a:latin typeface="Arial"/>
                <a:cs typeface="Arial"/>
              </a:rPr>
              <a:t> </a:t>
            </a:r>
            <a:r>
              <a:rPr lang="en-GB" sz="1200" spc="-5" dirty="0">
                <a:latin typeface="Arial"/>
                <a:cs typeface="Arial"/>
              </a:rPr>
              <a:t>respects</a:t>
            </a:r>
            <a:r>
              <a:rPr lang="en-GB" sz="1200" spc="5" dirty="0">
                <a:latin typeface="Arial"/>
                <a:cs typeface="Arial"/>
              </a:rPr>
              <a:t> </a:t>
            </a:r>
            <a:r>
              <a:rPr lang="en-GB" sz="1200" dirty="0">
                <a:latin typeface="Arial"/>
                <a:cs typeface="Arial"/>
              </a:rPr>
              <a:t>the</a:t>
            </a:r>
            <a:r>
              <a:rPr lang="en-GB" sz="1200" spc="-10" dirty="0">
                <a:latin typeface="Arial"/>
                <a:cs typeface="Arial"/>
              </a:rPr>
              <a:t> </a:t>
            </a:r>
            <a:r>
              <a:rPr lang="en-GB" sz="1200" spc="-5" dirty="0">
                <a:latin typeface="Arial"/>
                <a:cs typeface="Arial"/>
              </a:rPr>
              <a:t>people who </a:t>
            </a:r>
            <a:r>
              <a:rPr lang="en-GB" sz="1200" dirty="0">
                <a:latin typeface="Arial"/>
                <a:cs typeface="Arial"/>
              </a:rPr>
              <a:t> </a:t>
            </a:r>
            <a:r>
              <a:rPr lang="en-GB" sz="1200" spc="-5" dirty="0">
                <a:latin typeface="Arial"/>
                <a:cs typeface="Arial"/>
              </a:rPr>
              <a:t>work</a:t>
            </a:r>
            <a:r>
              <a:rPr lang="en-GB" sz="1200" dirty="0">
                <a:latin typeface="Arial"/>
                <a:cs typeface="Arial"/>
              </a:rPr>
              <a:t> for us.</a:t>
            </a:r>
            <a:r>
              <a:rPr lang="en-GB" sz="1200" spc="310" dirty="0">
                <a:latin typeface="Arial"/>
                <a:cs typeface="Arial"/>
              </a:rPr>
              <a:t> </a:t>
            </a:r>
            <a:r>
              <a:rPr lang="en-GB" sz="1200" spc="15" dirty="0">
                <a:latin typeface="Arial"/>
                <a:cs typeface="Arial"/>
              </a:rPr>
              <a:t>We</a:t>
            </a:r>
            <a:r>
              <a:rPr lang="en-GB" sz="1200" spc="-10" dirty="0">
                <a:latin typeface="Arial"/>
                <a:cs typeface="Arial"/>
              </a:rPr>
              <a:t> </a:t>
            </a:r>
            <a:r>
              <a:rPr lang="en-GB" sz="1200" spc="-5" dirty="0">
                <a:latin typeface="Arial"/>
                <a:cs typeface="Arial"/>
              </a:rPr>
              <a:t>seek</a:t>
            </a:r>
            <a:r>
              <a:rPr lang="en-GB" sz="1200" spc="5" dirty="0">
                <a:latin typeface="Arial"/>
                <a:cs typeface="Arial"/>
              </a:rPr>
              <a:t> </a:t>
            </a:r>
            <a:r>
              <a:rPr lang="en-GB" sz="1200" spc="-5" dirty="0">
                <a:latin typeface="Arial"/>
                <a:cs typeface="Arial"/>
              </a:rPr>
              <a:t>to</a:t>
            </a:r>
            <a:r>
              <a:rPr lang="en-GB" sz="1200" dirty="0">
                <a:latin typeface="Arial"/>
                <a:cs typeface="Arial"/>
              </a:rPr>
              <a:t> </a:t>
            </a:r>
            <a:r>
              <a:rPr lang="en-GB" sz="1200" spc="-5" dirty="0">
                <a:latin typeface="Arial"/>
                <a:cs typeface="Arial"/>
              </a:rPr>
              <a:t>ensure</a:t>
            </a:r>
            <a:r>
              <a:rPr lang="en-GB" sz="1200" dirty="0">
                <a:latin typeface="Arial"/>
                <a:cs typeface="Arial"/>
              </a:rPr>
              <a:t> all</a:t>
            </a:r>
            <a:r>
              <a:rPr lang="en-GB" sz="1200" spc="-5" dirty="0">
                <a:latin typeface="Arial"/>
                <a:cs typeface="Arial"/>
              </a:rPr>
              <a:t> job</a:t>
            </a:r>
            <a:r>
              <a:rPr lang="en-GB" sz="1200" spc="5" dirty="0">
                <a:latin typeface="Arial"/>
                <a:cs typeface="Arial"/>
              </a:rPr>
              <a:t> </a:t>
            </a:r>
            <a:r>
              <a:rPr lang="en-GB" sz="1200" spc="-5" dirty="0">
                <a:latin typeface="Arial"/>
                <a:cs typeface="Arial"/>
              </a:rPr>
              <a:t>applications</a:t>
            </a:r>
            <a:r>
              <a:rPr lang="en-GB" sz="1200" dirty="0">
                <a:latin typeface="Arial"/>
                <a:cs typeface="Arial"/>
              </a:rPr>
              <a:t> are</a:t>
            </a:r>
            <a:r>
              <a:rPr lang="en-GB" sz="1200" spc="-15" dirty="0">
                <a:latin typeface="Arial"/>
                <a:cs typeface="Arial"/>
              </a:rPr>
              <a:t> </a:t>
            </a:r>
            <a:r>
              <a:rPr lang="en-GB" sz="1200" spc="-5" dirty="0">
                <a:latin typeface="Arial"/>
                <a:cs typeface="Arial"/>
              </a:rPr>
              <a:t>treated</a:t>
            </a:r>
            <a:endParaRPr lang="en-GB" sz="1200" dirty="0">
              <a:latin typeface="Arial"/>
              <a:cs typeface="Arial"/>
            </a:endParaRPr>
          </a:p>
          <a:p>
            <a:pPr marL="0" marR="24130" indent="0">
              <a:lnSpc>
                <a:spcPct val="99700"/>
              </a:lnSpc>
              <a:spcBef>
                <a:spcPts val="5"/>
              </a:spcBef>
              <a:buNone/>
            </a:pPr>
            <a:r>
              <a:rPr lang="en-GB" sz="1200" spc="-5" dirty="0">
                <a:latin typeface="Arial"/>
                <a:cs typeface="Arial"/>
              </a:rPr>
              <a:t>fairly,</a:t>
            </a:r>
            <a:r>
              <a:rPr lang="en-GB" sz="1200" spc="15" dirty="0">
                <a:latin typeface="Arial"/>
                <a:cs typeface="Arial"/>
              </a:rPr>
              <a:t> </a:t>
            </a:r>
            <a:r>
              <a:rPr lang="en-GB" sz="1200" spc="-10" dirty="0">
                <a:latin typeface="Arial"/>
                <a:cs typeface="Arial"/>
              </a:rPr>
              <a:t>with</a:t>
            </a:r>
            <a:r>
              <a:rPr lang="en-GB" sz="1200" dirty="0">
                <a:latin typeface="Arial"/>
                <a:cs typeface="Arial"/>
              </a:rPr>
              <a:t> respect </a:t>
            </a:r>
            <a:r>
              <a:rPr lang="en-GB" sz="1200" spc="-5" dirty="0">
                <a:latin typeface="Arial"/>
                <a:cs typeface="Arial"/>
              </a:rPr>
              <a:t>and</a:t>
            </a:r>
            <a:r>
              <a:rPr lang="en-GB" sz="1200" spc="-10" dirty="0">
                <a:latin typeface="Arial"/>
                <a:cs typeface="Arial"/>
              </a:rPr>
              <a:t> </a:t>
            </a:r>
            <a:r>
              <a:rPr lang="en-GB" sz="1200" spc="-5" dirty="0">
                <a:latin typeface="Arial"/>
                <a:cs typeface="Arial"/>
              </a:rPr>
              <a:t>without</a:t>
            </a:r>
            <a:r>
              <a:rPr lang="en-GB" sz="1200" spc="5" dirty="0">
                <a:latin typeface="Arial"/>
                <a:cs typeface="Arial"/>
              </a:rPr>
              <a:t> </a:t>
            </a:r>
            <a:r>
              <a:rPr lang="en-GB" sz="1200" spc="-5" dirty="0">
                <a:latin typeface="Arial"/>
                <a:cs typeface="Arial"/>
              </a:rPr>
              <a:t>bias.</a:t>
            </a:r>
            <a:r>
              <a:rPr lang="en-GB" sz="1200" dirty="0">
                <a:latin typeface="Arial"/>
                <a:cs typeface="Arial"/>
              </a:rPr>
              <a:t> </a:t>
            </a:r>
            <a:r>
              <a:rPr lang="en-GB" sz="1200" spc="15" dirty="0">
                <a:latin typeface="Arial"/>
                <a:cs typeface="Arial"/>
              </a:rPr>
              <a:t>We</a:t>
            </a:r>
            <a:r>
              <a:rPr lang="en-GB" sz="1200" spc="-10" dirty="0">
                <a:latin typeface="Arial"/>
                <a:cs typeface="Arial"/>
              </a:rPr>
              <a:t> </a:t>
            </a:r>
            <a:r>
              <a:rPr lang="en-GB" sz="1200" spc="-5" dirty="0">
                <a:latin typeface="Arial"/>
                <a:cs typeface="Arial"/>
              </a:rPr>
              <a:t>positively</a:t>
            </a:r>
            <a:r>
              <a:rPr lang="en-GB" sz="1200" spc="-15" dirty="0">
                <a:latin typeface="Arial"/>
                <a:cs typeface="Arial"/>
              </a:rPr>
              <a:t> </a:t>
            </a:r>
            <a:r>
              <a:rPr lang="en-GB" sz="1200" spc="-5" dirty="0">
                <a:latin typeface="Arial"/>
                <a:cs typeface="Arial"/>
              </a:rPr>
              <a:t>encourage </a:t>
            </a:r>
            <a:r>
              <a:rPr lang="en-GB" sz="1200" dirty="0">
                <a:latin typeface="Arial"/>
                <a:cs typeface="Arial"/>
              </a:rPr>
              <a:t> </a:t>
            </a:r>
            <a:r>
              <a:rPr lang="en-GB" sz="1200" spc="-5" dirty="0">
                <a:latin typeface="Arial"/>
                <a:cs typeface="Arial"/>
              </a:rPr>
              <a:t>applications from</a:t>
            </a:r>
            <a:r>
              <a:rPr lang="en-GB" sz="1200" spc="15" dirty="0">
                <a:latin typeface="Arial"/>
                <a:cs typeface="Arial"/>
              </a:rPr>
              <a:t> </a:t>
            </a:r>
            <a:r>
              <a:rPr lang="en-GB" sz="1200" spc="-5" dirty="0">
                <a:latin typeface="Arial"/>
                <a:cs typeface="Arial"/>
              </a:rPr>
              <a:t>suitably</a:t>
            </a:r>
            <a:r>
              <a:rPr lang="en-GB" sz="1200" spc="-10" dirty="0">
                <a:latin typeface="Arial"/>
                <a:cs typeface="Arial"/>
              </a:rPr>
              <a:t> </a:t>
            </a:r>
            <a:r>
              <a:rPr lang="en-GB" sz="1200" spc="-5" dirty="0">
                <a:latin typeface="Arial"/>
                <a:cs typeface="Arial"/>
              </a:rPr>
              <a:t>experienced</a:t>
            </a:r>
            <a:r>
              <a:rPr lang="en-GB" sz="1200" spc="10" dirty="0">
                <a:latin typeface="Arial"/>
                <a:cs typeface="Arial"/>
              </a:rPr>
              <a:t> </a:t>
            </a:r>
            <a:r>
              <a:rPr lang="en-GB" sz="1200" spc="-5" dirty="0">
                <a:latin typeface="Arial"/>
                <a:cs typeface="Arial"/>
              </a:rPr>
              <a:t>candidates</a:t>
            </a:r>
            <a:r>
              <a:rPr lang="en-GB" sz="1200" spc="5" dirty="0">
                <a:latin typeface="Arial"/>
                <a:cs typeface="Arial"/>
              </a:rPr>
              <a:t> </a:t>
            </a:r>
            <a:r>
              <a:rPr lang="en-GB" sz="1200" spc="-5" dirty="0">
                <a:latin typeface="Arial"/>
                <a:cs typeface="Arial"/>
              </a:rPr>
              <a:t>regardless</a:t>
            </a:r>
            <a:r>
              <a:rPr lang="en-GB" sz="1200" dirty="0">
                <a:latin typeface="Arial"/>
                <a:cs typeface="Arial"/>
              </a:rPr>
              <a:t> </a:t>
            </a:r>
            <a:r>
              <a:rPr lang="en-GB" sz="1200" spc="-5" dirty="0">
                <a:latin typeface="Arial"/>
                <a:cs typeface="Arial"/>
              </a:rPr>
              <a:t>of </a:t>
            </a:r>
            <a:r>
              <a:rPr lang="en-GB" sz="1200" dirty="0">
                <a:latin typeface="Arial"/>
                <a:cs typeface="Arial"/>
              </a:rPr>
              <a:t> </a:t>
            </a:r>
            <a:r>
              <a:rPr lang="en-GB" sz="1200" spc="-5" dirty="0">
                <a:latin typeface="Arial"/>
                <a:cs typeface="Arial"/>
              </a:rPr>
              <a:t>sex,</a:t>
            </a:r>
            <a:r>
              <a:rPr lang="en-GB" sz="1200" spc="15" dirty="0">
                <a:latin typeface="Arial"/>
                <a:cs typeface="Arial"/>
              </a:rPr>
              <a:t> </a:t>
            </a:r>
            <a:r>
              <a:rPr lang="en-GB" sz="1200" dirty="0">
                <a:latin typeface="Arial"/>
                <a:cs typeface="Arial"/>
              </a:rPr>
              <a:t>race,</a:t>
            </a:r>
            <a:r>
              <a:rPr lang="en-GB" sz="1200" spc="15" dirty="0">
                <a:latin typeface="Arial"/>
                <a:cs typeface="Arial"/>
              </a:rPr>
              <a:t> </a:t>
            </a:r>
            <a:r>
              <a:rPr lang="en-GB" sz="1200" spc="-5" dirty="0">
                <a:latin typeface="Arial"/>
                <a:cs typeface="Arial"/>
              </a:rPr>
              <a:t>disability,</a:t>
            </a:r>
            <a:r>
              <a:rPr lang="en-GB" sz="1200" spc="15" dirty="0">
                <a:latin typeface="Arial"/>
                <a:cs typeface="Arial"/>
              </a:rPr>
              <a:t> </a:t>
            </a:r>
            <a:r>
              <a:rPr lang="en-GB" sz="1200" dirty="0">
                <a:latin typeface="Arial"/>
                <a:cs typeface="Arial"/>
              </a:rPr>
              <a:t>age,</a:t>
            </a:r>
            <a:r>
              <a:rPr lang="en-GB" sz="1200" spc="15" dirty="0">
                <a:latin typeface="Arial"/>
                <a:cs typeface="Arial"/>
              </a:rPr>
              <a:t> </a:t>
            </a:r>
            <a:r>
              <a:rPr lang="en-GB" sz="1200" spc="-5" dirty="0">
                <a:latin typeface="Arial"/>
                <a:cs typeface="Arial"/>
              </a:rPr>
              <a:t>sexual</a:t>
            </a:r>
            <a:r>
              <a:rPr lang="en-GB" sz="1200" spc="15" dirty="0">
                <a:latin typeface="Arial"/>
                <a:cs typeface="Arial"/>
              </a:rPr>
              <a:t> </a:t>
            </a:r>
            <a:r>
              <a:rPr lang="en-GB" sz="1200" spc="-5" dirty="0">
                <a:latin typeface="Arial"/>
                <a:cs typeface="Arial"/>
              </a:rPr>
              <a:t>orientation,</a:t>
            </a:r>
            <a:r>
              <a:rPr lang="en-GB" sz="1200" spc="20" dirty="0">
                <a:latin typeface="Arial"/>
                <a:cs typeface="Arial"/>
              </a:rPr>
              <a:t> </a:t>
            </a:r>
            <a:r>
              <a:rPr lang="en-GB" sz="1200" spc="-10" dirty="0">
                <a:latin typeface="Arial"/>
                <a:cs typeface="Arial"/>
              </a:rPr>
              <a:t>gender </a:t>
            </a:r>
            <a:r>
              <a:rPr lang="en-GB" sz="1200" spc="-5" dirty="0">
                <a:latin typeface="Arial"/>
                <a:cs typeface="Arial"/>
              </a:rPr>
              <a:t> reassignment,</a:t>
            </a:r>
            <a:r>
              <a:rPr lang="en-GB" sz="1200" spc="5" dirty="0">
                <a:latin typeface="Arial"/>
                <a:cs typeface="Arial"/>
              </a:rPr>
              <a:t> </a:t>
            </a:r>
            <a:r>
              <a:rPr lang="en-GB" sz="1200" spc="-5" dirty="0">
                <a:latin typeface="Arial"/>
                <a:cs typeface="Arial"/>
              </a:rPr>
              <a:t>religion</a:t>
            </a:r>
            <a:r>
              <a:rPr lang="en-GB" sz="1200" dirty="0">
                <a:latin typeface="Arial"/>
                <a:cs typeface="Arial"/>
              </a:rPr>
              <a:t> or</a:t>
            </a:r>
            <a:r>
              <a:rPr lang="en-GB" sz="1200" spc="10" dirty="0">
                <a:latin typeface="Arial"/>
                <a:cs typeface="Arial"/>
              </a:rPr>
              <a:t> </a:t>
            </a:r>
            <a:r>
              <a:rPr lang="en-GB" sz="1200" spc="-5" dirty="0">
                <a:latin typeface="Arial"/>
                <a:cs typeface="Arial"/>
              </a:rPr>
              <a:t>belief, marital</a:t>
            </a:r>
            <a:r>
              <a:rPr lang="en-GB" sz="1200" dirty="0">
                <a:latin typeface="Arial"/>
                <a:cs typeface="Arial"/>
              </a:rPr>
              <a:t> </a:t>
            </a:r>
            <a:r>
              <a:rPr lang="en-GB" sz="1200" spc="-5" dirty="0">
                <a:latin typeface="Arial"/>
                <a:cs typeface="Arial"/>
              </a:rPr>
              <a:t>status,</a:t>
            </a:r>
            <a:r>
              <a:rPr lang="en-GB" sz="1200" spc="5" dirty="0">
                <a:latin typeface="Arial"/>
                <a:cs typeface="Arial"/>
              </a:rPr>
              <a:t> </a:t>
            </a:r>
            <a:r>
              <a:rPr lang="en-GB" sz="1200" dirty="0">
                <a:latin typeface="Arial"/>
                <a:cs typeface="Arial"/>
              </a:rPr>
              <a:t>or</a:t>
            </a:r>
            <a:r>
              <a:rPr lang="en-GB" sz="1200" spc="10" dirty="0">
                <a:latin typeface="Arial"/>
                <a:cs typeface="Arial"/>
              </a:rPr>
              <a:t> </a:t>
            </a:r>
            <a:r>
              <a:rPr lang="en-GB" sz="1200" spc="-5" dirty="0">
                <a:latin typeface="Arial"/>
                <a:cs typeface="Arial"/>
              </a:rPr>
              <a:t>pregnancy</a:t>
            </a:r>
            <a:r>
              <a:rPr lang="en-GB" sz="1200" spc="-10" dirty="0">
                <a:latin typeface="Arial"/>
                <a:cs typeface="Arial"/>
              </a:rPr>
              <a:t> </a:t>
            </a:r>
            <a:r>
              <a:rPr lang="en-GB" sz="1200" dirty="0">
                <a:latin typeface="Arial"/>
                <a:cs typeface="Arial"/>
              </a:rPr>
              <a:t>and </a:t>
            </a:r>
            <a:r>
              <a:rPr lang="en-GB" sz="1200" spc="5" dirty="0">
                <a:latin typeface="Arial"/>
                <a:cs typeface="Arial"/>
              </a:rPr>
              <a:t> </a:t>
            </a:r>
            <a:r>
              <a:rPr lang="en-GB" sz="1200" spc="-5" dirty="0">
                <a:latin typeface="Arial"/>
                <a:cs typeface="Arial"/>
              </a:rPr>
              <a:t>maternity.</a:t>
            </a:r>
            <a:r>
              <a:rPr lang="en-GB" sz="1200" dirty="0">
                <a:latin typeface="Arial"/>
                <a:cs typeface="Arial"/>
              </a:rPr>
              <a:t> </a:t>
            </a:r>
            <a:r>
              <a:rPr lang="en-GB" sz="1200" spc="20" dirty="0">
                <a:latin typeface="Arial"/>
                <a:cs typeface="Arial"/>
              </a:rPr>
              <a:t>We </a:t>
            </a:r>
            <a:r>
              <a:rPr lang="en-GB" sz="1200" spc="-5" dirty="0">
                <a:latin typeface="Arial"/>
                <a:cs typeface="Arial"/>
              </a:rPr>
              <a:t>particularly welcome applications from female </a:t>
            </a:r>
            <a:r>
              <a:rPr lang="en-GB" sz="1200" dirty="0">
                <a:latin typeface="Arial"/>
                <a:cs typeface="Arial"/>
              </a:rPr>
              <a:t>and </a:t>
            </a:r>
            <a:r>
              <a:rPr lang="en-GB" sz="1200" spc="-320" dirty="0">
                <a:latin typeface="Arial"/>
                <a:cs typeface="Arial"/>
              </a:rPr>
              <a:t> </a:t>
            </a:r>
            <a:r>
              <a:rPr lang="en-GB" sz="1200" spc="-5" dirty="0">
                <a:latin typeface="Arial"/>
                <a:cs typeface="Arial"/>
              </a:rPr>
              <a:t>minority ethnic candidates</a:t>
            </a:r>
            <a:r>
              <a:rPr lang="en-GB" sz="1200" spc="-10" dirty="0">
                <a:latin typeface="Arial"/>
                <a:cs typeface="Arial"/>
              </a:rPr>
              <a:t> </a:t>
            </a:r>
            <a:r>
              <a:rPr lang="en-GB" sz="1200" spc="-5" dirty="0">
                <a:latin typeface="Arial"/>
                <a:cs typeface="Arial"/>
              </a:rPr>
              <a:t>who</a:t>
            </a:r>
            <a:r>
              <a:rPr lang="en-GB" sz="1200" dirty="0">
                <a:latin typeface="Arial"/>
                <a:cs typeface="Arial"/>
              </a:rPr>
              <a:t> are </a:t>
            </a:r>
            <a:r>
              <a:rPr lang="en-GB" sz="1200" spc="-5" dirty="0">
                <a:latin typeface="Arial"/>
                <a:cs typeface="Arial"/>
              </a:rPr>
              <a:t>under-represented</a:t>
            </a:r>
            <a:r>
              <a:rPr lang="en-GB" sz="1200" spc="-10" dirty="0">
                <a:latin typeface="Arial"/>
                <a:cs typeface="Arial"/>
              </a:rPr>
              <a:t> </a:t>
            </a:r>
            <a:r>
              <a:rPr lang="en-GB" sz="1200" dirty="0">
                <a:latin typeface="Arial"/>
                <a:cs typeface="Arial"/>
              </a:rPr>
              <a:t>at</a:t>
            </a:r>
            <a:r>
              <a:rPr lang="en-GB" sz="1200" spc="5" dirty="0">
                <a:latin typeface="Arial"/>
                <a:cs typeface="Arial"/>
              </a:rPr>
              <a:t> </a:t>
            </a:r>
            <a:r>
              <a:rPr lang="en-GB" sz="1200" spc="-5" dirty="0">
                <a:latin typeface="Arial"/>
                <a:cs typeface="Arial"/>
              </a:rPr>
              <a:t>this level.</a:t>
            </a:r>
            <a:r>
              <a:rPr lang="en-GB" sz="1200" spc="30" dirty="0">
                <a:latin typeface="Arial"/>
                <a:cs typeface="Arial"/>
              </a:rPr>
              <a:t> </a:t>
            </a:r>
            <a:r>
              <a:rPr lang="en-GB" sz="1200" spc="-5" dirty="0">
                <a:latin typeface="Arial"/>
                <a:cs typeface="Arial"/>
              </a:rPr>
              <a:t>All</a:t>
            </a:r>
            <a:r>
              <a:rPr lang="en-GB" sz="1200" dirty="0">
                <a:latin typeface="Arial"/>
                <a:cs typeface="Arial"/>
              </a:rPr>
              <a:t> </a:t>
            </a:r>
            <a:r>
              <a:rPr lang="en-GB" sz="1200" spc="-5" dirty="0">
                <a:latin typeface="Arial"/>
                <a:cs typeface="Arial"/>
              </a:rPr>
              <a:t>appointments</a:t>
            </a:r>
            <a:r>
              <a:rPr lang="en-GB" sz="1200" dirty="0">
                <a:latin typeface="Arial"/>
                <a:cs typeface="Arial"/>
              </a:rPr>
              <a:t> </a:t>
            </a:r>
            <a:r>
              <a:rPr lang="en-GB" sz="1200" spc="-10" dirty="0">
                <a:latin typeface="Arial"/>
                <a:cs typeface="Arial"/>
              </a:rPr>
              <a:t>will</a:t>
            </a:r>
            <a:r>
              <a:rPr lang="en-GB" sz="1200" dirty="0">
                <a:latin typeface="Arial"/>
                <a:cs typeface="Arial"/>
              </a:rPr>
              <a:t> be made</a:t>
            </a:r>
            <a:r>
              <a:rPr lang="en-GB" sz="1200" spc="-5" dirty="0">
                <a:latin typeface="Arial"/>
                <a:cs typeface="Arial"/>
              </a:rPr>
              <a:t> </a:t>
            </a:r>
            <a:r>
              <a:rPr lang="en-GB" sz="1200" dirty="0">
                <a:latin typeface="Arial"/>
                <a:cs typeface="Arial"/>
              </a:rPr>
              <a:t>on </a:t>
            </a:r>
            <a:r>
              <a:rPr lang="en-GB" sz="1200" spc="-320" dirty="0">
                <a:latin typeface="Arial"/>
                <a:cs typeface="Arial"/>
              </a:rPr>
              <a:t> </a:t>
            </a:r>
            <a:r>
              <a:rPr lang="en-GB" sz="1200" spc="-5" dirty="0">
                <a:latin typeface="Arial"/>
                <a:cs typeface="Arial"/>
              </a:rPr>
              <a:t>merit.</a:t>
            </a:r>
            <a:endParaRPr lang="en-GB" sz="1200" dirty="0">
              <a:latin typeface="Arial"/>
              <a:cs typeface="Arial"/>
            </a:endParaRPr>
          </a:p>
          <a:p>
            <a:pPr marL="0" marR="5080" indent="0">
              <a:lnSpc>
                <a:spcPts val="1310"/>
              </a:lnSpc>
              <a:spcBef>
                <a:spcPts val="250"/>
              </a:spcBef>
              <a:buNone/>
            </a:pPr>
            <a:endParaRPr lang="en-GB" sz="1200" dirty="0">
              <a:latin typeface="Arial"/>
              <a:cs typeface="Arial"/>
            </a:endParaRPr>
          </a:p>
        </p:txBody>
      </p:sp>
      <p:pic>
        <p:nvPicPr>
          <p:cNvPr id="9" name="object 4">
            <a:extLst>
              <a:ext uri="{FF2B5EF4-FFF2-40B4-BE49-F238E27FC236}">
                <a16:creationId xmlns:a16="http://schemas.microsoft.com/office/drawing/2014/main" id="{5A8121E7-B034-49F3-A408-00830E25677D}"/>
              </a:ext>
              <a:ext uri="{C183D7F6-B498-43B3-948B-1728B52AA6E4}">
                <adec:decorative xmlns:adec="http://schemas.microsoft.com/office/drawing/2017/decorative" val="1"/>
              </a:ext>
            </a:extLst>
          </p:cNvPr>
          <p:cNvPicPr/>
          <p:nvPr/>
        </p:nvPicPr>
        <p:blipFill>
          <a:blip r:embed="rId2"/>
          <a:stretch>
            <a:fillRect/>
          </a:stretch>
        </p:blipFill>
        <p:spPr>
          <a:xfrm>
            <a:off x="4531773" y="815732"/>
            <a:ext cx="3922777" cy="2940736"/>
          </a:xfrm>
          <a:prstGeom prst="rect">
            <a:avLst/>
          </a:prstGeom>
        </p:spPr>
      </p:pic>
      <p:sp>
        <p:nvSpPr>
          <p:cNvPr id="10" name="TextBox 9">
            <a:extLst>
              <a:ext uri="{FF2B5EF4-FFF2-40B4-BE49-F238E27FC236}">
                <a16:creationId xmlns:a16="http://schemas.microsoft.com/office/drawing/2014/main" id="{A88A5B2D-CD60-4139-B58C-C2A8F295A7B4}"/>
              </a:ext>
              <a:ext uri="{C183D7F6-B498-43B3-948B-1728B52AA6E4}">
                <adec:decorative xmlns:adec="http://schemas.microsoft.com/office/drawing/2017/decorative" val="1"/>
              </a:ext>
            </a:extLst>
          </p:cNvPr>
          <p:cNvSpPr txBox="1"/>
          <p:nvPr/>
        </p:nvSpPr>
        <p:spPr>
          <a:xfrm>
            <a:off x="4533310" y="3924375"/>
            <a:ext cx="4248727" cy="1569660"/>
          </a:xfrm>
          <a:prstGeom prst="rect">
            <a:avLst/>
          </a:prstGeom>
          <a:noFill/>
        </p:spPr>
        <p:txBody>
          <a:bodyPr wrap="square" rtlCol="0">
            <a:spAutoFit/>
          </a:bodyPr>
          <a:lstStyle/>
          <a:p>
            <a:pPr marL="18415" marR="81915" indent="-6350">
              <a:lnSpc>
                <a:spcPct val="99600"/>
              </a:lnSpc>
              <a:spcBef>
                <a:spcPts val="105"/>
              </a:spcBef>
            </a:pPr>
            <a:r>
              <a:rPr lang="en-GB" sz="1200" spc="15">
                <a:latin typeface="Arial"/>
                <a:cs typeface="Arial"/>
              </a:rPr>
              <a:t>We </a:t>
            </a:r>
            <a:r>
              <a:rPr lang="en-GB" sz="1200" spc="-10">
                <a:latin typeface="Arial"/>
                <a:cs typeface="Arial"/>
              </a:rPr>
              <a:t>are </a:t>
            </a:r>
            <a:r>
              <a:rPr lang="en-GB" sz="1200" spc="-5">
                <a:latin typeface="Arial"/>
                <a:cs typeface="Arial"/>
              </a:rPr>
              <a:t>committed </a:t>
            </a:r>
            <a:r>
              <a:rPr lang="en-GB" sz="1200">
                <a:latin typeface="Arial"/>
                <a:cs typeface="Arial"/>
              </a:rPr>
              <a:t>to </a:t>
            </a:r>
            <a:r>
              <a:rPr lang="en-GB" sz="1200" spc="-5">
                <a:latin typeface="Arial"/>
                <a:cs typeface="Arial"/>
              </a:rPr>
              <a:t>agile working </a:t>
            </a:r>
            <a:r>
              <a:rPr lang="en-GB" sz="1200">
                <a:latin typeface="Arial"/>
                <a:cs typeface="Arial"/>
              </a:rPr>
              <a:t>and </a:t>
            </a:r>
            <a:r>
              <a:rPr lang="en-GB" sz="1200" spc="-5">
                <a:latin typeface="Arial"/>
                <a:cs typeface="Arial"/>
              </a:rPr>
              <a:t>currently </a:t>
            </a:r>
            <a:r>
              <a:rPr lang="en-GB" sz="1200">
                <a:latin typeface="Arial"/>
                <a:cs typeface="Arial"/>
              </a:rPr>
              <a:t>operate a </a:t>
            </a:r>
            <a:r>
              <a:rPr lang="en-GB" sz="1200" spc="-10">
                <a:latin typeface="Arial"/>
                <a:cs typeface="Arial"/>
              </a:rPr>
              <a:t>wide </a:t>
            </a:r>
            <a:r>
              <a:rPr lang="en-GB" sz="1200" spc="-320">
                <a:latin typeface="Arial"/>
                <a:cs typeface="Arial"/>
              </a:rPr>
              <a:t> </a:t>
            </a:r>
            <a:r>
              <a:rPr lang="en-GB" sz="1200" spc="-5">
                <a:latin typeface="Arial"/>
                <a:cs typeface="Arial"/>
              </a:rPr>
              <a:t>variety</a:t>
            </a:r>
            <a:r>
              <a:rPr lang="en-GB" sz="1200" spc="-15">
                <a:latin typeface="Arial"/>
                <a:cs typeface="Arial"/>
              </a:rPr>
              <a:t> </a:t>
            </a:r>
            <a:r>
              <a:rPr lang="en-GB" sz="1200">
                <a:latin typeface="Arial"/>
                <a:cs typeface="Arial"/>
              </a:rPr>
              <a:t>of</a:t>
            </a:r>
            <a:r>
              <a:rPr lang="en-GB" sz="1200" spc="10">
                <a:latin typeface="Arial"/>
                <a:cs typeface="Arial"/>
              </a:rPr>
              <a:t> </a:t>
            </a:r>
            <a:r>
              <a:rPr lang="en-GB" sz="1200" spc="-5">
                <a:latin typeface="Arial"/>
                <a:cs typeface="Arial"/>
              </a:rPr>
              <a:t>work</a:t>
            </a:r>
            <a:r>
              <a:rPr lang="en-GB" sz="1200">
                <a:latin typeface="Arial"/>
                <a:cs typeface="Arial"/>
              </a:rPr>
              <a:t> </a:t>
            </a:r>
            <a:r>
              <a:rPr lang="en-GB" sz="1200" spc="-5">
                <a:latin typeface="Arial"/>
                <a:cs typeface="Arial"/>
              </a:rPr>
              <a:t>patterns</a:t>
            </a:r>
            <a:r>
              <a:rPr lang="en-GB" sz="1200">
                <a:latin typeface="Arial"/>
                <a:cs typeface="Arial"/>
              </a:rPr>
              <a:t> and</a:t>
            </a:r>
            <a:r>
              <a:rPr lang="en-GB" sz="1200" spc="-10">
                <a:latin typeface="Arial"/>
                <a:cs typeface="Arial"/>
              </a:rPr>
              <a:t> </a:t>
            </a:r>
            <a:r>
              <a:rPr lang="en-GB" sz="1200" spc="-5">
                <a:latin typeface="Arial"/>
                <a:cs typeface="Arial"/>
              </a:rPr>
              <a:t>arrangements</a:t>
            </a:r>
            <a:r>
              <a:rPr lang="en-GB" sz="1200">
                <a:latin typeface="Arial"/>
                <a:cs typeface="Arial"/>
              </a:rPr>
              <a:t> </a:t>
            </a:r>
            <a:r>
              <a:rPr lang="en-GB" sz="1200" spc="-5">
                <a:latin typeface="Arial"/>
                <a:cs typeface="Arial"/>
              </a:rPr>
              <a:t>across</a:t>
            </a:r>
            <a:r>
              <a:rPr lang="en-GB" sz="1200">
                <a:latin typeface="Arial"/>
                <a:cs typeface="Arial"/>
              </a:rPr>
              <a:t> the </a:t>
            </a:r>
            <a:r>
              <a:rPr lang="en-GB" sz="1200" spc="5">
                <a:latin typeface="Arial"/>
                <a:cs typeface="Arial"/>
              </a:rPr>
              <a:t> </a:t>
            </a:r>
            <a:r>
              <a:rPr lang="en-GB" sz="1200" spc="-5">
                <a:latin typeface="Arial"/>
                <a:cs typeface="Arial"/>
              </a:rPr>
              <a:t>parliamentary</a:t>
            </a:r>
            <a:r>
              <a:rPr lang="en-GB" sz="1200" spc="-20">
                <a:latin typeface="Arial"/>
                <a:cs typeface="Arial"/>
              </a:rPr>
              <a:t> </a:t>
            </a:r>
            <a:r>
              <a:rPr lang="en-GB" sz="1200" spc="-5">
                <a:latin typeface="Arial"/>
                <a:cs typeface="Arial"/>
              </a:rPr>
              <a:t>service.</a:t>
            </a:r>
            <a:r>
              <a:rPr lang="en-GB" sz="1200" spc="5">
                <a:latin typeface="Arial"/>
                <a:cs typeface="Arial"/>
              </a:rPr>
              <a:t> </a:t>
            </a:r>
            <a:r>
              <a:rPr lang="en-GB" sz="1200" spc="20">
                <a:latin typeface="Arial"/>
                <a:cs typeface="Arial"/>
              </a:rPr>
              <a:t>We</a:t>
            </a:r>
            <a:r>
              <a:rPr lang="en-GB" sz="1200" spc="-10">
                <a:latin typeface="Arial"/>
                <a:cs typeface="Arial"/>
              </a:rPr>
              <a:t> will</a:t>
            </a:r>
            <a:r>
              <a:rPr lang="en-GB" sz="1200" spc="-5">
                <a:latin typeface="Arial"/>
                <a:cs typeface="Arial"/>
              </a:rPr>
              <a:t> </a:t>
            </a:r>
            <a:r>
              <a:rPr lang="en-GB" sz="1200">
                <a:latin typeface="Arial"/>
                <a:cs typeface="Arial"/>
              </a:rPr>
              <a:t>be </a:t>
            </a:r>
            <a:r>
              <a:rPr lang="en-GB" sz="1200" spc="-5">
                <a:latin typeface="Arial"/>
                <a:cs typeface="Arial"/>
              </a:rPr>
              <a:t>pleased</a:t>
            </a:r>
            <a:r>
              <a:rPr lang="en-GB" sz="1200" spc="-10">
                <a:latin typeface="Arial"/>
                <a:cs typeface="Arial"/>
              </a:rPr>
              <a:t> </a:t>
            </a:r>
            <a:r>
              <a:rPr lang="en-GB" sz="1200">
                <a:latin typeface="Arial"/>
                <a:cs typeface="Arial"/>
              </a:rPr>
              <a:t>to</a:t>
            </a:r>
            <a:r>
              <a:rPr lang="en-GB" sz="1200" spc="-10">
                <a:latin typeface="Arial"/>
                <a:cs typeface="Arial"/>
              </a:rPr>
              <a:t> </a:t>
            </a:r>
            <a:r>
              <a:rPr lang="en-GB" sz="1200">
                <a:latin typeface="Arial"/>
                <a:cs typeface="Arial"/>
              </a:rPr>
              <a:t>consider</a:t>
            </a:r>
          </a:p>
          <a:p>
            <a:pPr marL="18415" marR="5080">
              <a:lnSpc>
                <a:spcPct val="99700"/>
              </a:lnSpc>
              <a:spcBef>
                <a:spcPts val="5"/>
              </a:spcBef>
            </a:pPr>
            <a:r>
              <a:rPr lang="en-GB" sz="1200" spc="-5">
                <a:latin typeface="Arial"/>
                <a:cs typeface="Arial"/>
              </a:rPr>
              <a:t>applications</a:t>
            </a:r>
            <a:r>
              <a:rPr lang="en-GB" sz="1200" spc="-10">
                <a:latin typeface="Arial"/>
                <a:cs typeface="Arial"/>
              </a:rPr>
              <a:t> </a:t>
            </a:r>
            <a:r>
              <a:rPr lang="en-GB" sz="1200" spc="-5">
                <a:latin typeface="Arial"/>
                <a:cs typeface="Arial"/>
              </a:rPr>
              <a:t>from</a:t>
            </a:r>
            <a:r>
              <a:rPr lang="en-GB" sz="1200" spc="5">
                <a:latin typeface="Arial"/>
                <a:cs typeface="Arial"/>
              </a:rPr>
              <a:t> </a:t>
            </a:r>
            <a:r>
              <a:rPr lang="en-GB" sz="1200" spc="-5">
                <a:latin typeface="Arial"/>
                <a:cs typeface="Arial"/>
              </a:rPr>
              <a:t>candidates</a:t>
            </a:r>
            <a:r>
              <a:rPr lang="en-GB" sz="1200" spc="-10">
                <a:latin typeface="Arial"/>
                <a:cs typeface="Arial"/>
              </a:rPr>
              <a:t> </a:t>
            </a:r>
            <a:r>
              <a:rPr lang="en-GB" sz="1200" spc="-5">
                <a:latin typeface="Arial"/>
                <a:cs typeface="Arial"/>
              </a:rPr>
              <a:t>wishing</a:t>
            </a:r>
            <a:r>
              <a:rPr lang="en-GB" sz="1200" spc="-10">
                <a:latin typeface="Arial"/>
                <a:cs typeface="Arial"/>
              </a:rPr>
              <a:t> </a:t>
            </a:r>
            <a:r>
              <a:rPr lang="en-GB" sz="1200">
                <a:latin typeface="Arial"/>
                <a:cs typeface="Arial"/>
              </a:rPr>
              <a:t>to</a:t>
            </a:r>
            <a:r>
              <a:rPr lang="en-GB" sz="1200" spc="5">
                <a:latin typeface="Arial"/>
                <a:cs typeface="Arial"/>
              </a:rPr>
              <a:t> </a:t>
            </a:r>
            <a:r>
              <a:rPr lang="en-GB" sz="1200" spc="-5">
                <a:latin typeface="Arial"/>
                <a:cs typeface="Arial"/>
              </a:rPr>
              <a:t>work</a:t>
            </a:r>
            <a:r>
              <a:rPr lang="en-GB" sz="1200">
                <a:latin typeface="Arial"/>
                <a:cs typeface="Arial"/>
              </a:rPr>
              <a:t> </a:t>
            </a:r>
            <a:r>
              <a:rPr lang="en-GB" sz="1200" spc="-5">
                <a:latin typeface="Arial"/>
                <a:cs typeface="Arial"/>
              </a:rPr>
              <a:t>flexibly</a:t>
            </a:r>
            <a:r>
              <a:rPr lang="en-GB" sz="1200" spc="-15">
                <a:latin typeface="Arial"/>
                <a:cs typeface="Arial"/>
              </a:rPr>
              <a:t> </a:t>
            </a:r>
            <a:r>
              <a:rPr lang="en-GB" sz="1200">
                <a:latin typeface="Arial"/>
                <a:cs typeface="Arial"/>
              </a:rPr>
              <a:t>and</a:t>
            </a:r>
            <a:r>
              <a:rPr lang="en-GB" sz="1200" spc="5">
                <a:latin typeface="Arial"/>
                <a:cs typeface="Arial"/>
              </a:rPr>
              <a:t> </a:t>
            </a:r>
            <a:r>
              <a:rPr lang="en-GB" sz="1200" spc="-5">
                <a:latin typeface="Arial"/>
                <a:cs typeface="Arial"/>
              </a:rPr>
              <a:t>all </a:t>
            </a:r>
            <a:r>
              <a:rPr lang="en-GB" sz="1200">
                <a:latin typeface="Arial"/>
                <a:cs typeface="Arial"/>
              </a:rPr>
              <a:t> </a:t>
            </a:r>
            <a:r>
              <a:rPr lang="en-GB" sz="1200" spc="-5">
                <a:latin typeface="Arial"/>
                <a:cs typeface="Arial"/>
              </a:rPr>
              <a:t>requests</a:t>
            </a:r>
            <a:r>
              <a:rPr lang="en-GB" sz="1200" spc="5">
                <a:latin typeface="Arial"/>
                <a:cs typeface="Arial"/>
              </a:rPr>
              <a:t> </a:t>
            </a:r>
            <a:r>
              <a:rPr lang="en-GB" sz="1200" spc="-10">
                <a:latin typeface="Arial"/>
                <a:cs typeface="Arial"/>
              </a:rPr>
              <a:t>will</a:t>
            </a:r>
            <a:r>
              <a:rPr lang="en-GB" sz="1200">
                <a:latin typeface="Arial"/>
                <a:cs typeface="Arial"/>
              </a:rPr>
              <a:t> be</a:t>
            </a:r>
            <a:r>
              <a:rPr lang="en-GB" sz="1200" spc="5">
                <a:latin typeface="Arial"/>
                <a:cs typeface="Arial"/>
              </a:rPr>
              <a:t> </a:t>
            </a:r>
            <a:r>
              <a:rPr lang="en-GB" sz="1200" spc="-5">
                <a:latin typeface="Arial"/>
                <a:cs typeface="Arial"/>
              </a:rPr>
              <a:t>seriously</a:t>
            </a:r>
            <a:r>
              <a:rPr lang="en-GB" sz="1200" spc="-10">
                <a:latin typeface="Arial"/>
                <a:cs typeface="Arial"/>
              </a:rPr>
              <a:t> </a:t>
            </a:r>
            <a:r>
              <a:rPr lang="en-GB" sz="1200">
                <a:latin typeface="Arial"/>
                <a:cs typeface="Arial"/>
              </a:rPr>
              <a:t>considered.</a:t>
            </a:r>
            <a:r>
              <a:rPr lang="en-GB" sz="1200" spc="20">
                <a:latin typeface="Arial"/>
                <a:cs typeface="Arial"/>
              </a:rPr>
              <a:t> </a:t>
            </a:r>
            <a:r>
              <a:rPr lang="en-GB" sz="1200" spc="-5">
                <a:latin typeface="Arial"/>
                <a:cs typeface="Arial"/>
              </a:rPr>
              <a:t>Please</a:t>
            </a:r>
            <a:r>
              <a:rPr lang="en-GB" sz="1200" spc="5">
                <a:latin typeface="Arial"/>
                <a:cs typeface="Arial"/>
              </a:rPr>
              <a:t> </a:t>
            </a:r>
            <a:r>
              <a:rPr lang="en-GB" sz="1200" spc="-5">
                <a:latin typeface="Arial"/>
                <a:cs typeface="Arial"/>
              </a:rPr>
              <a:t>include</a:t>
            </a:r>
            <a:r>
              <a:rPr lang="en-GB" sz="1200" spc="5">
                <a:latin typeface="Arial"/>
                <a:cs typeface="Arial"/>
              </a:rPr>
              <a:t> </a:t>
            </a:r>
            <a:r>
              <a:rPr lang="en-GB" sz="1200" spc="-5">
                <a:latin typeface="Arial"/>
                <a:cs typeface="Arial"/>
              </a:rPr>
              <a:t>clearly</a:t>
            </a:r>
            <a:r>
              <a:rPr lang="en-GB" sz="1200" spc="-10">
                <a:latin typeface="Arial"/>
                <a:cs typeface="Arial"/>
              </a:rPr>
              <a:t> </a:t>
            </a:r>
            <a:r>
              <a:rPr lang="en-GB" sz="1200">
                <a:latin typeface="Arial"/>
                <a:cs typeface="Arial"/>
              </a:rPr>
              <a:t>any </a:t>
            </a:r>
            <a:r>
              <a:rPr lang="en-GB" sz="1200" spc="-320">
                <a:latin typeface="Arial"/>
                <a:cs typeface="Arial"/>
              </a:rPr>
              <a:t> </a:t>
            </a:r>
            <a:r>
              <a:rPr lang="en-GB" sz="1200" spc="-5">
                <a:latin typeface="Arial"/>
                <a:cs typeface="Arial"/>
              </a:rPr>
              <a:t>information</a:t>
            </a:r>
            <a:r>
              <a:rPr lang="en-GB" sz="1200" spc="-10">
                <a:latin typeface="Arial"/>
                <a:cs typeface="Arial"/>
              </a:rPr>
              <a:t> </a:t>
            </a:r>
            <a:r>
              <a:rPr lang="en-GB" sz="1200" spc="-5">
                <a:latin typeface="Arial"/>
                <a:cs typeface="Arial"/>
              </a:rPr>
              <a:t>about</a:t>
            </a:r>
            <a:r>
              <a:rPr lang="en-GB" sz="1200" spc="5">
                <a:latin typeface="Arial"/>
                <a:cs typeface="Arial"/>
              </a:rPr>
              <a:t> </a:t>
            </a:r>
            <a:r>
              <a:rPr lang="en-GB" sz="1200" spc="-5">
                <a:latin typeface="Arial"/>
                <a:cs typeface="Arial"/>
              </a:rPr>
              <a:t>your</a:t>
            </a:r>
            <a:r>
              <a:rPr lang="en-GB" sz="1200" spc="-10">
                <a:latin typeface="Arial"/>
                <a:cs typeface="Arial"/>
              </a:rPr>
              <a:t> </a:t>
            </a:r>
            <a:r>
              <a:rPr lang="en-GB" sz="1200" spc="-5">
                <a:latin typeface="Arial"/>
                <a:cs typeface="Arial"/>
              </a:rPr>
              <a:t>preferred</a:t>
            </a:r>
            <a:r>
              <a:rPr lang="en-GB" sz="1200">
                <a:latin typeface="Arial"/>
                <a:cs typeface="Arial"/>
              </a:rPr>
              <a:t> </a:t>
            </a:r>
            <a:r>
              <a:rPr lang="en-GB" sz="1200" spc="-5">
                <a:latin typeface="Arial"/>
                <a:cs typeface="Arial"/>
              </a:rPr>
              <a:t>working</a:t>
            </a:r>
            <a:r>
              <a:rPr lang="en-GB" sz="1200" spc="20">
                <a:latin typeface="Arial"/>
                <a:cs typeface="Arial"/>
              </a:rPr>
              <a:t> </a:t>
            </a:r>
            <a:r>
              <a:rPr lang="en-GB" sz="1200" spc="-5">
                <a:latin typeface="Arial"/>
                <a:cs typeface="Arial"/>
              </a:rPr>
              <a:t>arrangements</a:t>
            </a:r>
            <a:r>
              <a:rPr lang="en-GB" sz="1200" spc="5">
                <a:latin typeface="Arial"/>
                <a:cs typeface="Arial"/>
              </a:rPr>
              <a:t> </a:t>
            </a:r>
            <a:r>
              <a:rPr lang="en-GB" sz="1200" spc="-5">
                <a:latin typeface="Arial"/>
                <a:cs typeface="Arial"/>
              </a:rPr>
              <a:t>in</a:t>
            </a:r>
            <a:r>
              <a:rPr lang="en-GB" sz="1200" spc="5">
                <a:latin typeface="Arial"/>
                <a:cs typeface="Arial"/>
              </a:rPr>
              <a:t> </a:t>
            </a:r>
            <a:r>
              <a:rPr lang="en-GB" sz="1200" spc="-5">
                <a:latin typeface="Arial"/>
                <a:cs typeface="Arial"/>
              </a:rPr>
              <a:t>your </a:t>
            </a:r>
            <a:r>
              <a:rPr lang="en-GB" sz="1200">
                <a:latin typeface="Arial"/>
                <a:cs typeface="Arial"/>
              </a:rPr>
              <a:t> </a:t>
            </a:r>
            <a:r>
              <a:rPr lang="en-GB" sz="1200" spc="-5">
                <a:latin typeface="Arial"/>
                <a:cs typeface="Arial"/>
              </a:rPr>
              <a:t>application.</a:t>
            </a:r>
            <a:endParaRPr lang="en-GB" sz="1200">
              <a:latin typeface="Arial"/>
              <a:cs typeface="Arial"/>
            </a:endParaRPr>
          </a:p>
          <a:p>
            <a:endParaRPr lang="en-GB" sz="1200"/>
          </a:p>
        </p:txBody>
      </p:sp>
      <p:pic>
        <p:nvPicPr>
          <p:cNvPr id="11" name="object 12">
            <a:extLst>
              <a:ext uri="{FF2B5EF4-FFF2-40B4-BE49-F238E27FC236}">
                <a16:creationId xmlns:a16="http://schemas.microsoft.com/office/drawing/2014/main" id="{C6786527-6EE3-403B-82A4-EF39AAB939C5}"/>
              </a:ext>
              <a:ext uri="{C183D7F6-B498-43B3-948B-1728B52AA6E4}">
                <adec:decorative xmlns:adec="http://schemas.microsoft.com/office/drawing/2017/decorative" val="1"/>
              </a:ext>
            </a:extLst>
          </p:cNvPr>
          <p:cNvPicPr/>
          <p:nvPr/>
        </p:nvPicPr>
        <p:blipFill>
          <a:blip r:embed="rId3"/>
          <a:stretch>
            <a:fillRect/>
          </a:stretch>
        </p:blipFill>
        <p:spPr>
          <a:xfrm>
            <a:off x="2260402" y="5701723"/>
            <a:ext cx="1459102" cy="644029"/>
          </a:xfrm>
          <a:prstGeom prst="rect">
            <a:avLst/>
          </a:prstGeom>
        </p:spPr>
      </p:pic>
      <p:pic>
        <p:nvPicPr>
          <p:cNvPr id="4" name="Picture 3">
            <a:extLst>
              <a:ext uri="{FF2B5EF4-FFF2-40B4-BE49-F238E27FC236}">
                <a16:creationId xmlns:a16="http://schemas.microsoft.com/office/drawing/2014/main" id="{962120CC-E17C-41D5-AF0B-6717C70139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838" y="5332701"/>
            <a:ext cx="1007126" cy="1115443"/>
          </a:xfrm>
          <a:prstGeom prst="rect">
            <a:avLst/>
          </a:prstGeom>
        </p:spPr>
      </p:pic>
      <p:sp>
        <p:nvSpPr>
          <p:cNvPr id="5" name="Title 1">
            <a:extLst>
              <a:ext uri="{FF2B5EF4-FFF2-40B4-BE49-F238E27FC236}">
                <a16:creationId xmlns:a16="http://schemas.microsoft.com/office/drawing/2014/main" id="{CEDD9099-1CCD-2BA6-51B7-FAF5BEC808C3}"/>
              </a:ext>
            </a:extLst>
          </p:cNvPr>
          <p:cNvSpPr>
            <a:spLocks noGrp="1"/>
          </p:cNvSpPr>
          <p:nvPr>
            <p:ph type="title"/>
          </p:nvPr>
        </p:nvSpPr>
        <p:spPr>
          <a:xfrm>
            <a:off x="175491" y="66421"/>
            <a:ext cx="7886700" cy="752474"/>
          </a:xfrm>
        </p:spPr>
        <p:txBody>
          <a:bodyPr>
            <a:normAutofit/>
          </a:bodyPr>
          <a:lstStyle/>
          <a:p>
            <a:r>
              <a:rPr lang="en-GB" sz="1800" b="1" spc="-5">
                <a:solidFill>
                  <a:srgbClr val="500778"/>
                </a:solidFill>
                <a:latin typeface="Arial"/>
                <a:cs typeface="Arial"/>
              </a:rPr>
              <a:t>About</a:t>
            </a:r>
            <a:r>
              <a:rPr lang="en-GB" sz="1800" b="1" spc="-85">
                <a:solidFill>
                  <a:srgbClr val="500778"/>
                </a:solidFill>
                <a:latin typeface="Arial"/>
                <a:cs typeface="Arial"/>
              </a:rPr>
              <a:t> </a:t>
            </a:r>
            <a:r>
              <a:rPr lang="en-GB" sz="1800" b="1" spc="-5">
                <a:solidFill>
                  <a:srgbClr val="500778"/>
                </a:solidFill>
                <a:latin typeface="Arial"/>
                <a:cs typeface="Arial"/>
              </a:rPr>
              <a:t>us (Cont.)</a:t>
            </a:r>
            <a:endParaRPr lang="en-GB" sz="1800">
              <a:solidFill>
                <a:srgbClr val="500778"/>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F54C8E5-1964-1CC9-85DC-160B93E069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649" y="5859977"/>
            <a:ext cx="1149985" cy="485775"/>
          </a:xfrm>
          <a:prstGeom prst="rect">
            <a:avLst/>
          </a:prstGeom>
          <a:noFill/>
          <a:ln>
            <a:noFill/>
          </a:ln>
        </p:spPr>
      </p:pic>
    </p:spTree>
    <p:extLst>
      <p:ext uri="{BB962C8B-B14F-4D97-AF65-F5344CB8AC3E}">
        <p14:creationId xmlns:p14="http://schemas.microsoft.com/office/powerpoint/2010/main" val="927804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spc="-20" dirty="0">
                <a:solidFill>
                  <a:srgbClr val="500778"/>
                </a:solidFill>
                <a:latin typeface="Arial" panose="020B0604020202020204" pitchFamily="34" charset="0"/>
                <a:cs typeface="Arial" panose="020B0604020202020204" pitchFamily="34" charset="0"/>
              </a:rPr>
              <a:t>Welcome</a:t>
            </a:r>
            <a:r>
              <a:rPr lang="en-GB" sz="1800" b="1" spc="5" dirty="0">
                <a:solidFill>
                  <a:srgbClr val="500778"/>
                </a:solidFill>
                <a:latin typeface="Arial" panose="020B0604020202020204" pitchFamily="34" charset="0"/>
                <a:cs typeface="Arial" panose="020B0604020202020204" pitchFamily="34" charset="0"/>
              </a:rPr>
              <a:t> </a:t>
            </a:r>
            <a:r>
              <a:rPr lang="en-GB" sz="1800" b="1" spc="-15" dirty="0">
                <a:solidFill>
                  <a:srgbClr val="500778"/>
                </a:solidFill>
                <a:latin typeface="Arial" panose="020B0604020202020204" pitchFamily="34" charset="0"/>
                <a:cs typeface="Arial" panose="020B0604020202020204" pitchFamily="34" charset="0"/>
              </a:rPr>
              <a:t>from</a:t>
            </a:r>
            <a:r>
              <a:rPr lang="en-GB" sz="1800" b="1" spc="-5" dirty="0">
                <a:solidFill>
                  <a:srgbClr val="500778"/>
                </a:solidFill>
                <a:latin typeface="Arial" panose="020B0604020202020204" pitchFamily="34" charset="0"/>
                <a:cs typeface="Arial" panose="020B0604020202020204" pitchFamily="34" charset="0"/>
              </a:rPr>
              <a:t> </a:t>
            </a:r>
            <a:r>
              <a:rPr lang="en-GB" sz="1800" b="1" spc="-15" dirty="0">
                <a:solidFill>
                  <a:srgbClr val="500778"/>
                </a:solidFill>
                <a:latin typeface="Arial" panose="020B0604020202020204" pitchFamily="34" charset="0"/>
                <a:cs typeface="Arial" panose="020B0604020202020204" pitchFamily="34" charset="0"/>
              </a:rPr>
              <a:t>Nicola Hudson</a:t>
            </a:r>
            <a:r>
              <a:rPr lang="en-GB" sz="1800" b="1" spc="-5" dirty="0">
                <a:solidFill>
                  <a:srgbClr val="500778"/>
                </a:solidFill>
                <a:latin typeface="Arial" panose="020B0604020202020204" pitchFamily="34" charset="0"/>
                <a:cs typeface="Arial" panose="020B0604020202020204" pitchFamily="34" charset="0"/>
              </a:rPr>
              <a:t>,</a:t>
            </a:r>
            <a:r>
              <a:rPr lang="en-GB" sz="1800" b="1" spc="5" dirty="0">
                <a:solidFill>
                  <a:srgbClr val="500778"/>
                </a:solidFill>
                <a:latin typeface="Arial" panose="020B0604020202020204" pitchFamily="34" charset="0"/>
                <a:cs typeface="Arial" panose="020B0604020202020204" pitchFamily="34" charset="0"/>
              </a:rPr>
              <a:t> </a:t>
            </a:r>
            <a:br>
              <a:rPr lang="en-GB" sz="1800" b="1" spc="5" dirty="0">
                <a:solidFill>
                  <a:srgbClr val="500778"/>
                </a:solidFill>
                <a:latin typeface="Arial" panose="020B0604020202020204" pitchFamily="34" charset="0"/>
                <a:cs typeface="Arial" panose="020B0604020202020204" pitchFamily="34" charset="0"/>
              </a:rPr>
            </a:br>
            <a:r>
              <a:rPr lang="en-GB" sz="1800" b="1" spc="5" dirty="0">
                <a:solidFill>
                  <a:srgbClr val="500778"/>
                </a:solidFill>
                <a:latin typeface="Arial" panose="020B0604020202020204" pitchFamily="34" charset="0"/>
                <a:cs typeface="Arial" panose="020B0604020202020204" pitchFamily="34" charset="0"/>
              </a:rPr>
              <a:t>Head of Research and Financial Scrutiny</a:t>
            </a:r>
            <a:r>
              <a:rPr lang="en-GB" sz="1800" dirty="0">
                <a:solidFill>
                  <a:srgbClr val="500778"/>
                </a:solidFill>
                <a:latin typeface="Arial" panose="020B0604020202020204" pitchFamily="34" charset="0"/>
                <a:cs typeface="Arial" panose="020B0604020202020204" pitchFamily="34" charset="0"/>
              </a:rPr>
              <a:t> </a:t>
            </a:r>
            <a:endParaRPr lang="en-GB" sz="1800" dirty="0">
              <a:solidFill>
                <a:srgbClr val="500778"/>
              </a:solidFil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444352" y="1244821"/>
            <a:ext cx="4996296" cy="5135128"/>
          </a:xfrm>
        </p:spPr>
        <p:txBody>
          <a:bodyPr vert="horz" lIns="91440" tIns="45720" rIns="91440" bIns="45720" rtlCol="0" anchor="t">
            <a:noAutofit/>
          </a:bodyPr>
          <a:lstStyle/>
          <a:p>
            <a:pPr>
              <a:buNone/>
            </a:pPr>
            <a:r>
              <a:rPr lang="en-GB" sz="1200" dirty="0">
                <a:latin typeface="Arial" panose="020B0604020202020204" pitchFamily="34" charset="0"/>
                <a:cs typeface="Arial" panose="020B0604020202020204" pitchFamily="34" charset="0"/>
              </a:rPr>
              <a:t>	Hello and welcome to the Scottish Parliament Information Centre (SPICe).  SPICe, an office of about 50 staff, is responsible for providing impartial research to the Parliament. </a:t>
            </a:r>
          </a:p>
          <a:p>
            <a:pPr>
              <a:buNone/>
            </a:pPr>
            <a:r>
              <a:rPr lang="en-GB" sz="1200" dirty="0">
                <a:latin typeface="Arial" panose="020B0604020202020204" pitchFamily="34" charset="0"/>
                <a:cs typeface="Arial" panose="020B0604020202020204" pitchFamily="34" charset="0"/>
              </a:rPr>
              <a:t>	As part of my role as one of the three joint office heads in SPICe, I manage the Health and Social Care Research Team. The team covers all aspects of health and social care, including things like COVID-19, the national care service and the impact of drugs and alcohol. As Sarah sets out on the next page, it’s a really close-knit and supportive team. </a:t>
            </a:r>
          </a:p>
          <a:p>
            <a:pPr>
              <a:buNone/>
            </a:pPr>
            <a:r>
              <a:rPr lang="en-GB" sz="1200" dirty="0">
                <a:latin typeface="Arial" panose="020B0604020202020204" pitchFamily="34" charset="0"/>
                <a:cs typeface="Arial" panose="020B0604020202020204" pitchFamily="34" charset="0"/>
              </a:rPr>
              <a:t>	We are all really pleased that we can offer a traineeship in health policy for the fourth time, in memory of our much loved and missed colleague, Jude Payne. Our previous trainees have both gone on to exciting policy roles in Scotland and overseas. And we hope the experience we gave them here played a part in their career progression. We’ll give the trainee a broad and rich experience of policy, research and scrutiny work. But you’ll also get the chance to look deeper into a particular topic that we’ll choose with you. This means you’ll probably publish a detailed briefing and some blog articles as well. </a:t>
            </a:r>
          </a:p>
          <a:p>
            <a:pPr>
              <a:buNone/>
            </a:pPr>
            <a:r>
              <a:rPr lang="en-GB" sz="1200" dirty="0">
                <a:latin typeface="Arial" panose="020B0604020202020204" pitchFamily="34" charset="0"/>
                <a:cs typeface="Arial" panose="020B0604020202020204" pitchFamily="34" charset="0"/>
              </a:rPr>
              <a:t>	If you’re interested in developing your career in health policy and playing a role in supporting scrutiny of health and social care policy in Scotland, we’d love for you to apply, or please feel free to get in touch with me for a chat. </a:t>
            </a: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i="1"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a:cs typeface="Calibri"/>
            </a:endParaRPr>
          </a:p>
        </p:txBody>
      </p:sp>
      <p:pic>
        <p:nvPicPr>
          <p:cNvPr id="10" name="object 5">
            <a:extLst>
              <a:ext uri="{FF2B5EF4-FFF2-40B4-BE49-F238E27FC236}">
                <a16:creationId xmlns:a16="http://schemas.microsoft.com/office/drawing/2014/main" id="{156BB309-4CA2-4C43-98C0-DBB90F803CED}"/>
              </a:ex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tretch>
            <a:fillRect/>
          </a:stretch>
        </p:blipFill>
        <p:spPr>
          <a:xfrm>
            <a:off x="5878761" y="3180838"/>
            <a:ext cx="2636589" cy="1757726"/>
          </a:xfrm>
          <a:prstGeom prst="rect">
            <a:avLst/>
          </a:prstGeom>
        </p:spPr>
      </p:pic>
      <p:pic>
        <p:nvPicPr>
          <p:cNvPr id="5" name="Picture 4" descr="Medium shot of a person smiling&#10;&#10;Description automatically generated">
            <a:extLst>
              <a:ext uri="{FF2B5EF4-FFF2-40B4-BE49-F238E27FC236}">
                <a16:creationId xmlns:a16="http://schemas.microsoft.com/office/drawing/2014/main" id="{E5504C5D-765E-CD22-457C-708414EA0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102" y="1151564"/>
            <a:ext cx="2636589" cy="1757726"/>
          </a:xfrm>
          <a:prstGeom prst="rect">
            <a:avLst/>
          </a:prstGeom>
        </p:spPr>
      </p:pic>
    </p:spTree>
    <p:extLst>
      <p:ext uri="{BB962C8B-B14F-4D97-AF65-F5344CB8AC3E}">
        <p14:creationId xmlns:p14="http://schemas.microsoft.com/office/powerpoint/2010/main" val="2070754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3401" cy="752474"/>
          </a:xfrm>
        </p:spPr>
        <p:txBody>
          <a:bodyPr>
            <a:normAutofit fontScale="90000"/>
          </a:bodyPr>
          <a:lstStyle/>
          <a:p>
            <a:r>
              <a:rPr lang="en-GB" sz="1800" b="1" spc="-20" dirty="0">
                <a:solidFill>
                  <a:srgbClr val="500778"/>
                </a:solidFill>
                <a:latin typeface="Arial" panose="020B0604020202020204" pitchFamily="34" charset="0"/>
                <a:cs typeface="Arial" panose="020B0604020202020204" pitchFamily="34" charset="0"/>
              </a:rPr>
              <a:t>Working</a:t>
            </a:r>
            <a:r>
              <a:rPr lang="en-GB" sz="1800" b="1" spc="5" dirty="0">
                <a:solidFill>
                  <a:srgbClr val="500778"/>
                </a:solidFill>
                <a:latin typeface="Arial" panose="020B0604020202020204" pitchFamily="34" charset="0"/>
                <a:cs typeface="Arial" panose="020B0604020202020204" pitchFamily="34" charset="0"/>
              </a:rPr>
              <a:t> </a:t>
            </a:r>
            <a:r>
              <a:rPr lang="en-GB" sz="1800" b="1" spc="-15" dirty="0">
                <a:solidFill>
                  <a:srgbClr val="500778"/>
                </a:solidFill>
                <a:latin typeface="Arial" panose="020B0604020202020204" pitchFamily="34" charset="0"/>
                <a:cs typeface="Arial" panose="020B0604020202020204" pitchFamily="34" charset="0"/>
              </a:rPr>
              <a:t>in the Scottish Parliament Information Centre</a:t>
            </a:r>
            <a:r>
              <a:rPr lang="en-GB" sz="1800" b="1" spc="-5" dirty="0">
                <a:solidFill>
                  <a:srgbClr val="500778"/>
                </a:solidFill>
                <a:latin typeface="Arial" panose="020B0604020202020204" pitchFamily="34" charset="0"/>
                <a:cs typeface="Arial" panose="020B0604020202020204" pitchFamily="34" charset="0"/>
              </a:rPr>
              <a:t> (</a:t>
            </a:r>
            <a:r>
              <a:rPr lang="en-GB" sz="1800" b="1" spc="-15" dirty="0">
                <a:solidFill>
                  <a:srgbClr val="500778"/>
                </a:solidFill>
                <a:latin typeface="Arial" panose="020B0604020202020204" pitchFamily="34" charset="0"/>
                <a:cs typeface="Arial" panose="020B0604020202020204" pitchFamily="34" charset="0"/>
              </a:rPr>
              <a:t>SPICe)</a:t>
            </a:r>
            <a:br>
              <a:rPr lang="en-GB" sz="1800" b="1" spc="-15" dirty="0">
                <a:solidFill>
                  <a:srgbClr val="500778"/>
                </a:solidFill>
                <a:latin typeface="Arial" panose="020B0604020202020204" pitchFamily="34" charset="0"/>
                <a:cs typeface="Arial" panose="020B0604020202020204" pitchFamily="34" charset="0"/>
              </a:rPr>
            </a:br>
            <a:r>
              <a:rPr lang="en-GB" sz="1800" b="1" spc="-15" dirty="0">
                <a:solidFill>
                  <a:srgbClr val="500778"/>
                </a:solidFill>
                <a:latin typeface="Arial" panose="020B0604020202020204" pitchFamily="34" charset="0"/>
                <a:cs typeface="Arial" panose="020B0604020202020204" pitchFamily="34" charset="0"/>
              </a:rPr>
              <a:t>Sarah Swift, Researcher in the Health and Social Care Research Team, </a:t>
            </a:r>
            <a:br>
              <a:rPr lang="en-GB" sz="1800" b="1" spc="-15" dirty="0">
                <a:solidFill>
                  <a:srgbClr val="500778"/>
                </a:solidFill>
                <a:latin typeface="Arial" panose="020B0604020202020204" pitchFamily="34" charset="0"/>
                <a:cs typeface="Arial" panose="020B0604020202020204" pitchFamily="34" charset="0"/>
              </a:rPr>
            </a:br>
            <a:r>
              <a:rPr lang="en-GB" sz="1800" b="1" spc="-15" dirty="0">
                <a:solidFill>
                  <a:srgbClr val="500778"/>
                </a:solidFill>
                <a:latin typeface="Arial" panose="020B0604020202020204" pitchFamily="34" charset="0"/>
                <a:cs typeface="Arial" panose="020B0604020202020204" pitchFamily="34" charset="0"/>
              </a:rPr>
              <a:t>explains what it's like to work here</a:t>
            </a:r>
            <a:r>
              <a:rPr lang="en-GB" sz="1800" dirty="0">
                <a:solidFill>
                  <a:srgbClr val="500778"/>
                </a:solidFill>
                <a:latin typeface="Arial" panose="020B0604020202020204" pitchFamily="34" charset="0"/>
                <a:cs typeface="Arial" panose="020B0604020202020204" pitchFamily="34" charset="0"/>
              </a:rPr>
              <a:t> </a:t>
            </a:r>
            <a:endParaRPr lang="en-GB" sz="1800" dirty="0">
              <a:solidFill>
                <a:srgbClr val="500778"/>
              </a:solidFil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427624"/>
            <a:ext cx="4996296" cy="5135128"/>
          </a:xfrm>
        </p:spPr>
        <p:txBody>
          <a:bodyPr vert="horz" lIns="91440" tIns="45720" rIns="91440" bIns="45720" rtlCol="0" anchor="t">
            <a:noAutofit/>
          </a:bodyPr>
          <a:lstStyle/>
          <a:p>
            <a:pPr marL="0" indent="0">
              <a:buNone/>
            </a:pPr>
            <a:r>
              <a:rPr lang="en-GB" sz="1200" dirty="0">
                <a:effectLst/>
                <a:latin typeface="Arial" panose="020B0604020202020204" pitchFamily="34" charset="0"/>
                <a:ea typeface="Calibri" panose="020F0502020204030204" pitchFamily="34" charset="0"/>
              </a:rPr>
              <a:t>I joined SPICe as a Grade 4 Researcher in August 2022. Before coming to the Scottish Parliament, I was an academic researcher specialising in dementia. I loved working in research, but I wanted a role with more stability and variety. Being part of the health and social care research team in SPICe has given me the chance to use my research skills in a new environment and explore a diverse range of new topics. </a:t>
            </a:r>
            <a:endParaRPr lang="en-GB" sz="1200" dirty="0">
              <a:effectLst/>
              <a:latin typeface="Calibri" panose="020F0502020204030204" pitchFamily="34" charset="0"/>
              <a:ea typeface="Calibri" panose="020F0502020204030204" pitchFamily="34" charset="0"/>
            </a:endParaRPr>
          </a:p>
          <a:p>
            <a:pPr marL="0" indent="0">
              <a:buNone/>
            </a:pPr>
            <a:r>
              <a:rPr lang="en-GB" sz="1200" dirty="0">
                <a:effectLst/>
                <a:latin typeface="Arial" panose="020B0604020202020204" pitchFamily="34" charset="0"/>
                <a:ea typeface="Calibri" panose="020F0502020204030204" pitchFamily="34" charset="0"/>
              </a:rPr>
              <a:t>Since joining SPICe, I’ve had lots of opportunities for development, and to learn more about how the Parliament works. I’ve also made connections with health and social care researchers in other UK Parliaments, joined </a:t>
            </a:r>
            <a:r>
              <a:rPr lang="en-GB" sz="1200" dirty="0" err="1">
                <a:effectLst/>
                <a:latin typeface="Arial" panose="020B0604020202020204" pitchFamily="34" charset="0"/>
                <a:ea typeface="Calibri" panose="020F0502020204030204" pitchFamily="34" charset="0"/>
              </a:rPr>
              <a:t>SPICe’s</a:t>
            </a:r>
            <a:r>
              <a:rPr lang="en-GB" sz="1200" dirty="0">
                <a:effectLst/>
                <a:latin typeface="Arial" panose="020B0604020202020204" pitchFamily="34" charset="0"/>
                <a:ea typeface="Calibri" panose="020F0502020204030204" pitchFamily="34" charset="0"/>
              </a:rPr>
              <a:t> Academic Engagement team, and helped with planning networking events at the Parliament.</a:t>
            </a:r>
            <a:endParaRPr lang="en-GB" sz="1200" dirty="0">
              <a:effectLst/>
              <a:latin typeface="Calibri" panose="020F0502020204030204" pitchFamily="34" charset="0"/>
              <a:ea typeface="Calibri" panose="020F0502020204030204" pitchFamily="34" charset="0"/>
            </a:endParaRPr>
          </a:p>
          <a:p>
            <a:pPr marL="0" indent="0">
              <a:buNone/>
            </a:pPr>
            <a:r>
              <a:rPr lang="en-GB" sz="1200" dirty="0">
                <a:effectLst/>
                <a:latin typeface="Arial"/>
                <a:ea typeface="Calibri"/>
              </a:rPr>
              <a:t>When I first joined SPICe, everyone was very welcoming</a:t>
            </a:r>
            <a:r>
              <a:rPr lang="en-GB" sz="1200" dirty="0">
                <a:latin typeface="Arial"/>
                <a:ea typeface="Calibri"/>
              </a:rPr>
              <a:t> and it’s a very friendly team</a:t>
            </a:r>
            <a:r>
              <a:rPr lang="en-GB" sz="1200" dirty="0">
                <a:effectLst/>
                <a:latin typeface="Arial"/>
                <a:ea typeface="Calibri"/>
              </a:rPr>
              <a:t>. The Parliament’s flexible working arrangements offer a great work-life balance, which is very helpful as the parent of a young child. I’m looking forward to seeing where my role takes me in the future, and to becoming more involved in the many opportunities available at the Parliament.</a:t>
            </a: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endParaRPr lang="en-GB" sz="1200" dirty="0">
              <a:highlight>
                <a:srgbClr val="FFFF00"/>
              </a:highlight>
              <a:latin typeface="Arial" panose="020B0604020202020204" pitchFamily="34" charset="0"/>
              <a:cs typeface="Arial" panose="020B0604020202020204" pitchFamily="34" charset="0"/>
            </a:endParaRPr>
          </a:p>
          <a:p>
            <a:pPr marL="0" indent="0">
              <a:buNone/>
            </a:pPr>
            <a:r>
              <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p>
          <a:p>
            <a:pPr marL="0" indent="0">
              <a:buNone/>
            </a:pPr>
            <a:endParaRPr lang="en-GB" sz="12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B23EE1E-7A67-44FE-9D77-5838EADDBE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76851" y="2991230"/>
            <a:ext cx="2635200" cy="1886807"/>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388CE9F2-4703-6B5A-AEF6-FF6ED13ED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446" y="1046717"/>
            <a:ext cx="1806010" cy="1806010"/>
          </a:xfrm>
          <a:prstGeom prst="rect">
            <a:avLst/>
          </a:prstGeom>
        </p:spPr>
      </p:pic>
    </p:spTree>
    <p:extLst>
      <p:ext uri="{BB962C8B-B14F-4D97-AF65-F5344CB8AC3E}">
        <p14:creationId xmlns:p14="http://schemas.microsoft.com/office/powerpoint/2010/main" val="35784692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3401" cy="752474"/>
          </a:xfrm>
        </p:spPr>
        <p:txBody>
          <a:bodyPr>
            <a:normAutofit/>
          </a:bodyPr>
          <a:lstStyle/>
          <a:p>
            <a:r>
              <a:rPr lang="en-GB" sz="1800" b="1" dirty="0">
                <a:solidFill>
                  <a:srgbClr val="500778"/>
                </a:solidFill>
                <a:latin typeface="Arial"/>
                <a:cs typeface="Arial"/>
              </a:rPr>
              <a:t>Jude Payne Traineeship in Health and Social Care Policy– Scottish Parliament Information Centre (</a:t>
            </a:r>
            <a:r>
              <a:rPr lang="en-GB" sz="1800" b="1" dirty="0" err="1">
                <a:solidFill>
                  <a:srgbClr val="500778"/>
                </a:solidFill>
                <a:latin typeface="Arial"/>
                <a:cs typeface="Arial"/>
              </a:rPr>
              <a:t>SPICe</a:t>
            </a:r>
            <a:r>
              <a:rPr lang="en-GB" sz="1800" b="1" dirty="0">
                <a:solidFill>
                  <a:srgbClr val="500778"/>
                </a:solidFill>
                <a:latin typeface="Arial"/>
                <a:cs typeface="Arial"/>
              </a:rPr>
              <a:t>)</a:t>
            </a:r>
            <a:r>
              <a:rPr lang="en-GB" sz="1800" dirty="0">
                <a:solidFill>
                  <a:srgbClr val="500778"/>
                </a:solidFill>
                <a:latin typeface="Arial"/>
                <a:cs typeface="Arial"/>
              </a:rPr>
              <a:t>, Grade 2 </a:t>
            </a:r>
            <a:endParaRPr lang="en-GB" sz="1800" dirty="0">
              <a:solidFill>
                <a:srgbClr val="500778"/>
              </a:solidFill>
              <a:highlight>
                <a:srgbClr val="FFFF00"/>
              </a:highlight>
              <a:latin typeface="Arial"/>
              <a:cs typeface="Aria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220889"/>
            <a:ext cx="5208732" cy="5438529"/>
          </a:xfrm>
        </p:spPr>
        <p:txBody>
          <a:bodyPr>
            <a:noAutofit/>
          </a:bodyPr>
          <a:lstStyle/>
          <a:p>
            <a:pPr marL="0" indent="0">
              <a:buNone/>
            </a:pPr>
            <a:r>
              <a:rPr lang="en-GB" sz="1200" b="1" dirty="0">
                <a:solidFill>
                  <a:srgbClr val="500778"/>
                </a:solidFill>
                <a:latin typeface="Arial" panose="020B0604020202020204" pitchFamily="34" charset="0"/>
                <a:cs typeface="Arial" panose="020B0604020202020204" pitchFamily="34" charset="0"/>
              </a:rPr>
              <a:t>Salary</a:t>
            </a:r>
            <a:r>
              <a:rPr lang="en-GB" sz="1200" dirty="0">
                <a:solidFill>
                  <a:srgbClr val="500778"/>
                </a:solidFill>
                <a:latin typeface="Arial" panose="020B0604020202020204" pitchFamily="34" charset="0"/>
                <a:cs typeface="Arial" panose="020B0604020202020204" pitchFamily="34" charset="0"/>
              </a:rPr>
              <a:t>:</a:t>
            </a:r>
            <a:r>
              <a:rPr lang="en-GB" sz="1200" dirty="0">
                <a:solidFill>
                  <a:srgbClr val="7030A0"/>
                </a:solidFill>
                <a:latin typeface="Arial" panose="020B0604020202020204" pitchFamily="34" charset="0"/>
                <a:cs typeface="Arial" panose="020B0604020202020204" pitchFamily="34" charset="0"/>
              </a:rPr>
              <a:t> £30,360, pro-rated for six months</a:t>
            </a:r>
          </a:p>
          <a:p>
            <a:pPr marL="0" indent="0">
              <a:buNone/>
            </a:pPr>
            <a:r>
              <a:rPr lang="en-GB" sz="1200" dirty="0">
                <a:solidFill>
                  <a:srgbClr val="7030A0"/>
                </a:solidFill>
                <a:latin typeface="Arial" panose="020B0604020202020204" pitchFamily="34" charset="0"/>
                <a:cs typeface="Arial" panose="020B0604020202020204" pitchFamily="34" charset="0"/>
              </a:rPr>
              <a:t>Working pattern: This is a full-time position for 6 months, although applications from those seeking alternative working patterns are welcomed. This post may also be suitable for a secondment (subject to the donor organisation’s agreement).</a:t>
            </a:r>
          </a:p>
          <a:p>
            <a:pPr marL="0" indent="0">
              <a:buNone/>
            </a:pPr>
            <a:r>
              <a:rPr lang="en-GB" sz="1200" i="1" dirty="0">
                <a:solidFill>
                  <a:srgbClr val="7030A0"/>
                </a:solidFill>
                <a:latin typeface="Arial" panose="020B0604020202020204" pitchFamily="34" charset="0"/>
                <a:cs typeface="Arial" panose="020B0604020202020204" pitchFamily="34" charset="0"/>
              </a:rPr>
              <a:t>A unique springboard for your career in health policy.</a:t>
            </a:r>
          </a:p>
          <a:p>
            <a:pPr marL="0" indent="0">
              <a:buNone/>
            </a:pPr>
            <a:r>
              <a:rPr lang="en-GB" sz="1200" b="1" dirty="0">
                <a:latin typeface="Arial" panose="020B0604020202020204" pitchFamily="34" charset="0"/>
                <a:cs typeface="Arial" panose="020B0604020202020204" pitchFamily="34" charset="0"/>
              </a:rPr>
              <a:t>Want to make a difference in one of the most influential places in Scotland? Now is your chance!</a:t>
            </a:r>
          </a:p>
          <a:p>
            <a:pPr marL="0" indent="0">
              <a:buNone/>
            </a:pPr>
            <a:r>
              <a:rPr lang="en-GB" sz="1200" b="1" dirty="0">
                <a:latin typeface="Arial" panose="020B0604020202020204" pitchFamily="34" charset="0"/>
                <a:cs typeface="Arial" panose="020B0604020202020204" pitchFamily="34" charset="0"/>
              </a:rPr>
              <a:t>About the Scottish Parliament Information Centre</a:t>
            </a:r>
          </a:p>
          <a:p>
            <a:pPr marL="0" indent="0">
              <a:buNone/>
            </a:pPr>
            <a:r>
              <a:rPr lang="en-GB" sz="1200" dirty="0">
                <a:latin typeface="Arial" panose="020B0604020202020204" pitchFamily="34" charset="0"/>
                <a:cs typeface="Arial" panose="020B0604020202020204" pitchFamily="34" charset="0"/>
              </a:rPr>
              <a:t>The Scottish Parliamentary Corporate Body is responsible for providing the Parliament with the property, staff and services required for the Parliament’s purposes. We place high value on excellence and we are continually looking to improve how we work to ensure that we can deliver the Parliament's core purpose of representing the people of Scotland by debating issues of national importance, passing legislation and holding the Scottish Government to account.</a:t>
            </a:r>
          </a:p>
          <a:p>
            <a:pPr marL="0" indent="0">
              <a:buNone/>
            </a:pPr>
            <a:r>
              <a:rPr lang="en-GB" sz="1200" dirty="0">
                <a:latin typeface="Arial" panose="020B0604020202020204" pitchFamily="34" charset="0"/>
                <a:cs typeface="Arial" panose="020B0604020202020204" pitchFamily="34" charset="0"/>
              </a:rPr>
              <a:t>The Scottish Parliament Information Centre (SPICe) provides impartial information and analysis to individual MSPs of all parties and their staff (both in Holyrood and in the constituency offices), and to the parliamentary committees.</a:t>
            </a:r>
          </a:p>
          <a:p>
            <a:pPr marL="0" indent="0">
              <a:buNone/>
            </a:pPr>
            <a:r>
              <a:rPr lang="en-GB" sz="1200" dirty="0">
                <a:latin typeface="Arial" panose="020B0604020202020204" pitchFamily="34" charset="0"/>
                <a:cs typeface="Arial" panose="020B0604020202020204" pitchFamily="34" charset="0"/>
              </a:rPr>
              <a:t>SPICe has a team of around 50 staff, including 30 subject specialist researchers. </a:t>
            </a:r>
            <a:r>
              <a:rPr lang="en-GB" sz="1200">
                <a:latin typeface="Arial" panose="020B0604020202020204" pitchFamily="34" charset="0"/>
                <a:cs typeface="Arial" panose="020B0604020202020204" pitchFamily="34" charset="0"/>
              </a:rPr>
              <a:t>Currently almost £20 </a:t>
            </a:r>
            <a:r>
              <a:rPr lang="en-GB" sz="1200" dirty="0">
                <a:latin typeface="Arial" panose="020B0604020202020204" pitchFamily="34" charset="0"/>
                <a:cs typeface="Arial" panose="020B0604020202020204" pitchFamily="34" charset="0"/>
              </a:rPr>
              <a:t>billion is spent on health each year and four SPICe researchers brief the committees and individual MSPs on a wide range of topics in this area.</a:t>
            </a:r>
          </a:p>
          <a:p>
            <a:pPr marL="0" indent="0">
              <a:buNone/>
            </a:pPr>
            <a:r>
              <a:rPr lang="en-GB" sz="1200" dirty="0">
                <a:latin typeface="Arial" panose="020B0604020202020204" pitchFamily="34" charset="0"/>
                <a:cs typeface="Arial" panose="020B0604020202020204" pitchFamily="34" charset="0"/>
              </a:rPr>
              <a:t>You can look at the type of </a:t>
            </a:r>
            <a:r>
              <a:rPr lang="en-GB" sz="1200" dirty="0">
                <a:latin typeface="Arial" panose="020B0604020202020204" pitchFamily="34" charset="0"/>
                <a:cs typeface="Arial" panose="020B0604020202020204" pitchFamily="34" charset="0"/>
                <a:hlinkClick r:id="rId2"/>
              </a:rPr>
              <a:t>briefings produced by SPICe</a:t>
            </a:r>
            <a:r>
              <a:rPr lang="en-GB" sz="1200" dirty="0">
                <a:latin typeface="Arial" panose="020B0604020202020204" pitchFamily="34" charset="0"/>
                <a:cs typeface="Arial" panose="020B0604020202020204" pitchFamily="34" charset="0"/>
              </a:rPr>
              <a:t> and read our blogs on </a:t>
            </a:r>
            <a:r>
              <a:rPr lang="en-GB" sz="1200" dirty="0">
                <a:latin typeface="Arial" panose="020B0604020202020204" pitchFamily="34" charset="0"/>
                <a:cs typeface="Arial" panose="020B0604020202020204" pitchFamily="34" charset="0"/>
                <a:hlinkClick r:id="rId3"/>
              </a:rPr>
              <a:t>SPICe Spotlight</a:t>
            </a:r>
            <a:r>
              <a:rPr lang="en-GB" sz="1200" dirty="0">
                <a:latin typeface="Arial" panose="020B0604020202020204" pitchFamily="34" charset="0"/>
                <a:cs typeface="Arial" panose="020B0604020202020204" pitchFamily="34" charset="0"/>
              </a:rPr>
              <a:t>.</a:t>
            </a: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pic>
        <p:nvPicPr>
          <p:cNvPr id="11" name="Picture 10">
            <a:extLst>
              <a:ext uri="{FF2B5EF4-FFF2-40B4-BE49-F238E27FC236}">
                <a16:creationId xmlns:a16="http://schemas.microsoft.com/office/drawing/2014/main" id="{FB23EE1E-7A67-44FE-9D77-5838EADDBEF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030" y="3087923"/>
            <a:ext cx="2635200" cy="1974404"/>
          </a:xfrm>
          <a:prstGeom prst="rect">
            <a:avLst/>
          </a:prstGeom>
        </p:spPr>
      </p:pic>
      <p:sp>
        <p:nvSpPr>
          <p:cNvPr id="12" name="TextBox 11">
            <a:extLst>
              <a:ext uri="{FF2B5EF4-FFF2-40B4-BE49-F238E27FC236}">
                <a16:creationId xmlns:a16="http://schemas.microsoft.com/office/drawing/2014/main" id="{4E519105-A743-4901-9364-BE9AF46AE040}"/>
              </a:ext>
            </a:extLst>
          </p:cNvPr>
          <p:cNvSpPr txBox="1"/>
          <p:nvPr/>
        </p:nvSpPr>
        <p:spPr>
          <a:xfrm>
            <a:off x="6024630" y="6291030"/>
            <a:ext cx="2895600" cy="646331"/>
          </a:xfrm>
          <a:prstGeom prst="rect">
            <a:avLst/>
          </a:prstGeom>
          <a:noFill/>
        </p:spPr>
        <p:txBody>
          <a:bodyPr wrap="square" rtlCol="0">
            <a:spAutoFit/>
          </a:bodyPr>
          <a:lstStyle/>
          <a:p>
            <a:r>
              <a:rPr lang="en-GB" sz="1200">
                <a:latin typeface="Arial"/>
                <a:cs typeface="Arial"/>
              </a:rPr>
              <a:t>This</a:t>
            </a:r>
            <a:r>
              <a:rPr lang="en-GB" sz="1200" spc="-10">
                <a:latin typeface="Arial"/>
                <a:cs typeface="Arial"/>
              </a:rPr>
              <a:t> </a:t>
            </a:r>
            <a:r>
              <a:rPr lang="en-GB" sz="1200" spc="-5">
                <a:latin typeface="Arial"/>
                <a:cs typeface="Arial"/>
              </a:rPr>
              <a:t>is</a:t>
            </a:r>
            <a:r>
              <a:rPr lang="en-GB" sz="1200" spc="-20">
                <a:latin typeface="Arial"/>
                <a:cs typeface="Arial"/>
              </a:rPr>
              <a:t> </a:t>
            </a:r>
            <a:r>
              <a:rPr lang="en-GB" sz="1200">
                <a:latin typeface="Arial"/>
                <a:cs typeface="Arial"/>
              </a:rPr>
              <a:t>a</a:t>
            </a:r>
            <a:r>
              <a:rPr lang="en-GB" sz="1200" spc="-15">
                <a:latin typeface="Arial"/>
                <a:cs typeface="Arial"/>
              </a:rPr>
              <a:t> </a:t>
            </a:r>
            <a:r>
              <a:rPr lang="en-GB" sz="1200">
                <a:latin typeface="Arial"/>
                <a:cs typeface="Arial"/>
              </a:rPr>
              <a:t>full</a:t>
            </a:r>
            <a:r>
              <a:rPr lang="en-GB" sz="1200" spc="-10">
                <a:latin typeface="Arial"/>
                <a:cs typeface="Arial"/>
              </a:rPr>
              <a:t> </a:t>
            </a:r>
            <a:r>
              <a:rPr lang="en-GB" sz="1200" spc="-5">
                <a:latin typeface="Arial"/>
                <a:cs typeface="Arial"/>
              </a:rPr>
              <a:t>time</a:t>
            </a:r>
            <a:r>
              <a:rPr lang="en-GB" sz="1200" spc="-10">
                <a:latin typeface="Arial"/>
                <a:cs typeface="Arial"/>
              </a:rPr>
              <a:t> </a:t>
            </a:r>
            <a:r>
              <a:rPr lang="en-GB" sz="1200">
                <a:latin typeface="Arial"/>
                <a:cs typeface="Arial"/>
              </a:rPr>
              <a:t>post</a:t>
            </a:r>
            <a:r>
              <a:rPr lang="en-GB" sz="1200" spc="-25">
                <a:latin typeface="Arial"/>
                <a:cs typeface="Arial"/>
              </a:rPr>
              <a:t> </a:t>
            </a:r>
            <a:r>
              <a:rPr lang="en-GB" sz="1200">
                <a:latin typeface="Arial"/>
                <a:cs typeface="Arial"/>
              </a:rPr>
              <a:t>but</a:t>
            </a:r>
            <a:r>
              <a:rPr lang="en-GB" sz="1200" spc="-5">
                <a:latin typeface="Arial"/>
                <a:cs typeface="Arial"/>
              </a:rPr>
              <a:t> </a:t>
            </a:r>
            <a:r>
              <a:rPr lang="en-GB" sz="1200" spc="-10">
                <a:latin typeface="Arial"/>
                <a:cs typeface="Arial"/>
              </a:rPr>
              <a:t>we</a:t>
            </a:r>
            <a:r>
              <a:rPr lang="en-GB" sz="1200" spc="-5">
                <a:latin typeface="Arial"/>
                <a:cs typeface="Arial"/>
              </a:rPr>
              <a:t> </a:t>
            </a:r>
            <a:r>
              <a:rPr lang="en-GB" sz="1200">
                <a:latin typeface="Arial"/>
                <a:cs typeface="Arial"/>
              </a:rPr>
              <a:t>are</a:t>
            </a:r>
            <a:r>
              <a:rPr lang="en-GB" sz="1200" spc="-15">
                <a:latin typeface="Arial"/>
                <a:cs typeface="Arial"/>
              </a:rPr>
              <a:t> </a:t>
            </a:r>
            <a:r>
              <a:rPr lang="en-GB" sz="1200" spc="-5">
                <a:latin typeface="Arial"/>
                <a:cs typeface="Arial"/>
              </a:rPr>
              <a:t>happy</a:t>
            </a:r>
            <a:r>
              <a:rPr lang="en-GB" sz="1200" spc="-15">
                <a:latin typeface="Arial"/>
                <a:cs typeface="Arial"/>
              </a:rPr>
              <a:t> </a:t>
            </a:r>
            <a:r>
              <a:rPr lang="en-GB" sz="1200">
                <a:latin typeface="Arial"/>
                <a:cs typeface="Arial"/>
              </a:rPr>
              <a:t>to</a:t>
            </a:r>
            <a:r>
              <a:rPr lang="en-GB" sz="1200" spc="-5">
                <a:latin typeface="Arial"/>
                <a:cs typeface="Arial"/>
              </a:rPr>
              <a:t> talk </a:t>
            </a:r>
            <a:r>
              <a:rPr lang="en-GB" sz="1200" spc="-320">
                <a:latin typeface="Arial"/>
                <a:cs typeface="Arial"/>
              </a:rPr>
              <a:t> </a:t>
            </a:r>
            <a:r>
              <a:rPr lang="en-GB" sz="1200" spc="-5">
                <a:latin typeface="Arial"/>
                <a:cs typeface="Arial"/>
              </a:rPr>
              <a:t>Flexible</a:t>
            </a:r>
            <a:r>
              <a:rPr lang="en-GB" sz="1200" spc="-25">
                <a:latin typeface="Arial"/>
                <a:cs typeface="Arial"/>
              </a:rPr>
              <a:t> </a:t>
            </a:r>
            <a:r>
              <a:rPr lang="en-GB" sz="1200">
                <a:latin typeface="Arial"/>
                <a:cs typeface="Arial"/>
              </a:rPr>
              <a:t>Working</a:t>
            </a:r>
          </a:p>
          <a:p>
            <a:endParaRPr lang="en-GB" sz="1200"/>
          </a:p>
        </p:txBody>
      </p:sp>
      <p:pic>
        <p:nvPicPr>
          <p:cNvPr id="6" name="Picture 5">
            <a:extLst>
              <a:ext uri="{FF2B5EF4-FFF2-40B4-BE49-F238E27FC236}">
                <a16:creationId xmlns:a16="http://schemas.microsoft.com/office/drawing/2014/main" id="{C1B484F8-4CD9-4004-BBF3-BF9DD68D96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030" y="1276659"/>
            <a:ext cx="2635200" cy="1652206"/>
          </a:xfrm>
          <a:prstGeom prst="rect">
            <a:avLst/>
          </a:prstGeom>
        </p:spPr>
      </p:pic>
      <p:pic>
        <p:nvPicPr>
          <p:cNvPr id="4" name="Picture 3">
            <a:extLst>
              <a:ext uri="{FF2B5EF4-FFF2-40B4-BE49-F238E27FC236}">
                <a16:creationId xmlns:a16="http://schemas.microsoft.com/office/drawing/2014/main" id="{2042ED65-CCEF-A827-3636-C961E421ED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5293" y="5505334"/>
            <a:ext cx="1149985" cy="485775"/>
          </a:xfrm>
          <a:prstGeom prst="rect">
            <a:avLst/>
          </a:prstGeom>
          <a:noFill/>
          <a:ln>
            <a:noFill/>
          </a:ln>
        </p:spPr>
      </p:pic>
    </p:spTree>
    <p:extLst>
      <p:ext uri="{BB962C8B-B14F-4D97-AF65-F5344CB8AC3E}">
        <p14:creationId xmlns:p14="http://schemas.microsoft.com/office/powerpoint/2010/main" val="314060422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3401" cy="752474"/>
          </a:xfrm>
        </p:spPr>
        <p:txBody>
          <a:bodyPr>
            <a:normAutofit/>
          </a:bodyPr>
          <a:lstStyle/>
          <a:p>
            <a:r>
              <a:rPr lang="en-GB" sz="1800" b="1" dirty="0">
                <a:solidFill>
                  <a:srgbClr val="500778"/>
                </a:solidFill>
                <a:latin typeface="Arial"/>
                <a:cs typeface="Arial"/>
              </a:rPr>
              <a:t>Jude Payne Traineeship in Health and Social Care Policy– Scottish Parliament Information Centre (SPICe)</a:t>
            </a:r>
            <a:r>
              <a:rPr lang="en-GB" sz="1800" dirty="0">
                <a:solidFill>
                  <a:srgbClr val="500778"/>
                </a:solidFill>
                <a:latin typeface="Arial"/>
                <a:cs typeface="Arial"/>
              </a:rPr>
              <a:t>, Grade 2 </a:t>
            </a:r>
            <a:r>
              <a:rPr lang="en-GB" sz="1800" dirty="0">
                <a:solidFill>
                  <a:srgbClr val="500778"/>
                </a:solidFill>
                <a:highlight>
                  <a:srgbClr val="FFFF00"/>
                </a:highlight>
                <a:latin typeface="Arial" panose="020B0604020202020204" pitchFamily="34" charset="0"/>
                <a:cs typeface="Arial" panose="020B0604020202020204" pitchFamily="34" charset="0"/>
              </a:rPr>
              <a:t> </a:t>
            </a:r>
            <a:endParaRPr lang="en-GB" sz="1800" dirty="0">
              <a:solidFill>
                <a:srgbClr val="500778"/>
              </a:solidFill>
              <a:highlight>
                <a:srgbClr val="FFFF00"/>
              </a:highlight>
              <a:latin typeface="Arial"/>
              <a:cs typeface="Aria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220889"/>
            <a:ext cx="5208732" cy="5438529"/>
          </a:xfrm>
        </p:spPr>
        <p:txBody>
          <a:bodyPr vert="horz" lIns="91440" tIns="45720" rIns="91440" bIns="45720" rtlCol="0" anchor="t">
            <a:noAutofit/>
          </a:bodyPr>
          <a:lstStyle/>
          <a:p>
            <a:pPr marL="0" indent="0">
              <a:buNone/>
            </a:pPr>
            <a:r>
              <a:rPr lang="en-GB" sz="1200" dirty="0">
                <a:latin typeface="Arial"/>
                <a:cs typeface="Arial"/>
              </a:rPr>
              <a:t>In memory of Scottish Parliament Information Centre (SPICe) health and social care researcher Jude Payne we are delighted to offer a unique six-month traineeship in health and social care policy and research.</a:t>
            </a:r>
            <a:endParaRPr lang="en-GB" sz="1200" b="1" dirty="0">
              <a:latin typeface="Arial"/>
              <a:cs typeface="Arial"/>
            </a:endParaRPr>
          </a:p>
          <a:p>
            <a:pPr marL="0" indent="0">
              <a:buNone/>
            </a:pPr>
            <a:r>
              <a:rPr lang="en-GB" sz="1200" b="1" dirty="0">
                <a:latin typeface="Arial" panose="020B0604020202020204" pitchFamily="34" charset="0"/>
                <a:cs typeface="Arial" panose="020B0604020202020204" pitchFamily="34" charset="0"/>
              </a:rPr>
              <a:t>About the role</a:t>
            </a:r>
          </a:p>
          <a:p>
            <a:pPr marL="0" indent="0">
              <a:buNone/>
            </a:pPr>
            <a:r>
              <a:rPr lang="en-GB" sz="1200" dirty="0">
                <a:latin typeface="Arial"/>
                <a:cs typeface="Arial"/>
              </a:rPr>
              <a:t>The successful candidate will be employed by the Scottish Parliament (based in </a:t>
            </a:r>
            <a:r>
              <a:rPr lang="en-GB" sz="1200" dirty="0" err="1">
                <a:latin typeface="Arial"/>
                <a:cs typeface="Arial"/>
              </a:rPr>
              <a:t>SPICe</a:t>
            </a:r>
            <a:r>
              <a:rPr lang="en-GB" sz="1200" dirty="0">
                <a:latin typeface="Arial"/>
                <a:cs typeface="Arial"/>
              </a:rPr>
              <a:t>) for 6 months.  This is likely to be January-June 2025, but there is some flexibility in timings depending on availability.</a:t>
            </a: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The trainee can expect a broad and rich experience of policy, research and scrutiny work, but will also have a remit to look deeper into a particular topic, agreed with both SPICe and the trainee. We expect the trainee would produce or contribute to at least one published output such as a SPICe briefing or a series of blog articles.</a:t>
            </a:r>
          </a:p>
          <a:p>
            <a:pPr marL="0" indent="0">
              <a:buNone/>
            </a:pPr>
            <a:r>
              <a:rPr lang="en-GB" sz="1200" b="1" dirty="0">
                <a:latin typeface="Arial" panose="020B0604020202020204" pitchFamily="34" charset="0"/>
                <a:cs typeface="Arial" panose="020B0604020202020204" pitchFamily="34" charset="0"/>
              </a:rPr>
              <a:t>About you</a:t>
            </a:r>
          </a:p>
          <a:p>
            <a:pPr marL="0" indent="0">
              <a:buNone/>
            </a:pPr>
            <a:r>
              <a:rPr lang="en-GB" sz="1200" dirty="0">
                <a:latin typeface="Arial"/>
                <a:cs typeface="Arial"/>
              </a:rPr>
              <a:t>You’ll be an enthusiastic recent graduate, undergraduate or early career health or social care professional keen to learn about one of Scotland’s key policy areas, and how research and analysis is carried out by the Scottish Parliament when holding the Scottish Government to account.</a:t>
            </a:r>
          </a:p>
          <a:p>
            <a:pPr marL="0" indent="0">
              <a:buNone/>
            </a:pPr>
            <a:r>
              <a:rPr lang="en-GB" sz="1200" dirty="0">
                <a:latin typeface="Arial"/>
                <a:cs typeface="Arial"/>
              </a:rPr>
              <a:t>You’ll have a good understanding of major health and/ or social care policy issues and the ability to explain complex topics in a clear and understandable matter, as well as an enthusiastic attitude to tackling new challenges.</a:t>
            </a:r>
          </a:p>
          <a:p>
            <a:pPr marL="0" indent="0">
              <a:buNone/>
            </a:pPr>
            <a:r>
              <a:rPr lang="en-GB" sz="1200" dirty="0">
                <a:latin typeface="Arial" panose="020B0604020202020204" pitchFamily="34" charset="0"/>
                <a:cs typeface="Arial" panose="020B0604020202020204" pitchFamily="34" charset="0"/>
              </a:rPr>
              <a:t>For full information about the role, please see the job description below.</a:t>
            </a:r>
          </a:p>
          <a:p>
            <a:pPr marL="0" indent="0">
              <a:buNone/>
            </a:pPr>
            <a:r>
              <a:rPr lang="en-GB" sz="1200" dirty="0">
                <a:latin typeface="Arial"/>
                <a:cs typeface="Arial"/>
              </a:rPr>
              <a:t>If you have any questions about the role or the application process, please contact Nicola Hudson, Head of Research and Financial Scrutiny in SPICe, by email to </a:t>
            </a:r>
            <a:r>
              <a:rPr lang="en-GB" sz="1200" err="1">
                <a:latin typeface="Arial"/>
                <a:cs typeface="Arial"/>
              </a:rPr>
              <a:t>nicola.hudson@parliament.scot</a:t>
            </a:r>
            <a:endParaRPr lang="en-GB" sz="1200">
              <a:latin typeface="Arial"/>
              <a:cs typeface="Arial"/>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pic>
        <p:nvPicPr>
          <p:cNvPr id="11" name="Picture 10">
            <a:extLst>
              <a:ext uri="{FF2B5EF4-FFF2-40B4-BE49-F238E27FC236}">
                <a16:creationId xmlns:a16="http://schemas.microsoft.com/office/drawing/2014/main" id="{FB23EE1E-7A67-44FE-9D77-5838EADDBE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030" y="3087923"/>
            <a:ext cx="2635200" cy="1974404"/>
          </a:xfrm>
          <a:prstGeom prst="rect">
            <a:avLst/>
          </a:prstGeom>
        </p:spPr>
      </p:pic>
      <p:sp>
        <p:nvSpPr>
          <p:cNvPr id="12" name="TextBox 11">
            <a:extLst>
              <a:ext uri="{FF2B5EF4-FFF2-40B4-BE49-F238E27FC236}">
                <a16:creationId xmlns:a16="http://schemas.microsoft.com/office/drawing/2014/main" id="{4E519105-A743-4901-9364-BE9AF46AE040}"/>
              </a:ext>
            </a:extLst>
          </p:cNvPr>
          <p:cNvSpPr txBox="1"/>
          <p:nvPr/>
        </p:nvSpPr>
        <p:spPr>
          <a:xfrm>
            <a:off x="6024630" y="6291030"/>
            <a:ext cx="2895600" cy="646331"/>
          </a:xfrm>
          <a:prstGeom prst="rect">
            <a:avLst/>
          </a:prstGeom>
          <a:noFill/>
        </p:spPr>
        <p:txBody>
          <a:bodyPr wrap="square" rtlCol="0">
            <a:spAutoFit/>
          </a:bodyPr>
          <a:lstStyle/>
          <a:p>
            <a:r>
              <a:rPr lang="en-GB" sz="1200">
                <a:latin typeface="Arial"/>
                <a:cs typeface="Arial"/>
              </a:rPr>
              <a:t>This</a:t>
            </a:r>
            <a:r>
              <a:rPr lang="en-GB" sz="1200" spc="-10">
                <a:latin typeface="Arial"/>
                <a:cs typeface="Arial"/>
              </a:rPr>
              <a:t> </a:t>
            </a:r>
            <a:r>
              <a:rPr lang="en-GB" sz="1200" spc="-5">
                <a:latin typeface="Arial"/>
                <a:cs typeface="Arial"/>
              </a:rPr>
              <a:t>is</a:t>
            </a:r>
            <a:r>
              <a:rPr lang="en-GB" sz="1200" spc="-20">
                <a:latin typeface="Arial"/>
                <a:cs typeface="Arial"/>
              </a:rPr>
              <a:t> </a:t>
            </a:r>
            <a:r>
              <a:rPr lang="en-GB" sz="1200">
                <a:latin typeface="Arial"/>
                <a:cs typeface="Arial"/>
              </a:rPr>
              <a:t>a</a:t>
            </a:r>
            <a:r>
              <a:rPr lang="en-GB" sz="1200" spc="-15">
                <a:latin typeface="Arial"/>
                <a:cs typeface="Arial"/>
              </a:rPr>
              <a:t> </a:t>
            </a:r>
            <a:r>
              <a:rPr lang="en-GB" sz="1200">
                <a:latin typeface="Arial"/>
                <a:cs typeface="Arial"/>
              </a:rPr>
              <a:t>full</a:t>
            </a:r>
            <a:r>
              <a:rPr lang="en-GB" sz="1200" spc="-10">
                <a:latin typeface="Arial"/>
                <a:cs typeface="Arial"/>
              </a:rPr>
              <a:t> </a:t>
            </a:r>
            <a:r>
              <a:rPr lang="en-GB" sz="1200" spc="-5">
                <a:latin typeface="Arial"/>
                <a:cs typeface="Arial"/>
              </a:rPr>
              <a:t>time</a:t>
            </a:r>
            <a:r>
              <a:rPr lang="en-GB" sz="1200" spc="-10">
                <a:latin typeface="Arial"/>
                <a:cs typeface="Arial"/>
              </a:rPr>
              <a:t> </a:t>
            </a:r>
            <a:r>
              <a:rPr lang="en-GB" sz="1200">
                <a:latin typeface="Arial"/>
                <a:cs typeface="Arial"/>
              </a:rPr>
              <a:t>post</a:t>
            </a:r>
            <a:r>
              <a:rPr lang="en-GB" sz="1200" spc="-25">
                <a:latin typeface="Arial"/>
                <a:cs typeface="Arial"/>
              </a:rPr>
              <a:t> </a:t>
            </a:r>
            <a:r>
              <a:rPr lang="en-GB" sz="1200">
                <a:latin typeface="Arial"/>
                <a:cs typeface="Arial"/>
              </a:rPr>
              <a:t>but</a:t>
            </a:r>
            <a:r>
              <a:rPr lang="en-GB" sz="1200" spc="-5">
                <a:latin typeface="Arial"/>
                <a:cs typeface="Arial"/>
              </a:rPr>
              <a:t> </a:t>
            </a:r>
            <a:r>
              <a:rPr lang="en-GB" sz="1200" spc="-10">
                <a:latin typeface="Arial"/>
                <a:cs typeface="Arial"/>
              </a:rPr>
              <a:t>we</a:t>
            </a:r>
            <a:r>
              <a:rPr lang="en-GB" sz="1200" spc="-5">
                <a:latin typeface="Arial"/>
                <a:cs typeface="Arial"/>
              </a:rPr>
              <a:t> </a:t>
            </a:r>
            <a:r>
              <a:rPr lang="en-GB" sz="1200">
                <a:latin typeface="Arial"/>
                <a:cs typeface="Arial"/>
              </a:rPr>
              <a:t>are</a:t>
            </a:r>
            <a:r>
              <a:rPr lang="en-GB" sz="1200" spc="-15">
                <a:latin typeface="Arial"/>
                <a:cs typeface="Arial"/>
              </a:rPr>
              <a:t> </a:t>
            </a:r>
            <a:r>
              <a:rPr lang="en-GB" sz="1200" spc="-5">
                <a:latin typeface="Arial"/>
                <a:cs typeface="Arial"/>
              </a:rPr>
              <a:t>happy</a:t>
            </a:r>
            <a:r>
              <a:rPr lang="en-GB" sz="1200" spc="-15">
                <a:latin typeface="Arial"/>
                <a:cs typeface="Arial"/>
              </a:rPr>
              <a:t> </a:t>
            </a:r>
            <a:r>
              <a:rPr lang="en-GB" sz="1200">
                <a:latin typeface="Arial"/>
                <a:cs typeface="Arial"/>
              </a:rPr>
              <a:t>to</a:t>
            </a:r>
            <a:r>
              <a:rPr lang="en-GB" sz="1200" spc="-5">
                <a:latin typeface="Arial"/>
                <a:cs typeface="Arial"/>
              </a:rPr>
              <a:t> talk </a:t>
            </a:r>
            <a:r>
              <a:rPr lang="en-GB" sz="1200" spc="-320">
                <a:latin typeface="Arial"/>
                <a:cs typeface="Arial"/>
              </a:rPr>
              <a:t> </a:t>
            </a:r>
            <a:r>
              <a:rPr lang="en-GB" sz="1200" spc="-5">
                <a:latin typeface="Arial"/>
                <a:cs typeface="Arial"/>
              </a:rPr>
              <a:t>Flexible</a:t>
            </a:r>
            <a:r>
              <a:rPr lang="en-GB" sz="1200" spc="-25">
                <a:latin typeface="Arial"/>
                <a:cs typeface="Arial"/>
              </a:rPr>
              <a:t> </a:t>
            </a:r>
            <a:r>
              <a:rPr lang="en-GB" sz="1200">
                <a:latin typeface="Arial"/>
                <a:cs typeface="Arial"/>
              </a:rPr>
              <a:t>Working</a:t>
            </a:r>
          </a:p>
          <a:p>
            <a:endParaRPr lang="en-GB" sz="1200"/>
          </a:p>
        </p:txBody>
      </p:sp>
      <p:pic>
        <p:nvPicPr>
          <p:cNvPr id="6" name="Picture 5">
            <a:extLst>
              <a:ext uri="{FF2B5EF4-FFF2-40B4-BE49-F238E27FC236}">
                <a16:creationId xmlns:a16="http://schemas.microsoft.com/office/drawing/2014/main" id="{C1B484F8-4CD9-4004-BBF3-BF9DD68D965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030" y="1276659"/>
            <a:ext cx="2635200" cy="1652206"/>
          </a:xfrm>
          <a:prstGeom prst="rect">
            <a:avLst/>
          </a:prstGeom>
        </p:spPr>
      </p:pic>
      <p:pic>
        <p:nvPicPr>
          <p:cNvPr id="4" name="Picture 3">
            <a:extLst>
              <a:ext uri="{FF2B5EF4-FFF2-40B4-BE49-F238E27FC236}">
                <a16:creationId xmlns:a16="http://schemas.microsoft.com/office/drawing/2014/main" id="{2042ED65-CCEF-A827-3636-C961E421ED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5293" y="5505334"/>
            <a:ext cx="1149985" cy="485775"/>
          </a:xfrm>
          <a:prstGeom prst="rect">
            <a:avLst/>
          </a:prstGeom>
          <a:noFill/>
          <a:ln>
            <a:noFill/>
          </a:ln>
        </p:spPr>
      </p:pic>
    </p:spTree>
    <p:extLst>
      <p:ext uri="{BB962C8B-B14F-4D97-AF65-F5344CB8AC3E}">
        <p14:creationId xmlns:p14="http://schemas.microsoft.com/office/powerpoint/2010/main" val="1467145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3401" cy="752474"/>
          </a:xfrm>
        </p:spPr>
        <p:txBody>
          <a:bodyPr>
            <a:normAutofit/>
          </a:bodyPr>
          <a:lstStyle/>
          <a:p>
            <a:r>
              <a:rPr lang="en-GB" sz="1800" b="1" dirty="0">
                <a:solidFill>
                  <a:srgbClr val="500778"/>
                </a:solidFill>
                <a:latin typeface="Arial"/>
                <a:cs typeface="Arial"/>
              </a:rPr>
              <a:t>Jude Payne Traineeship in Health and Social Care Policy– Scottish Parliament Information Centre (SPICe)</a:t>
            </a:r>
            <a:r>
              <a:rPr lang="en-GB" sz="1800" dirty="0">
                <a:solidFill>
                  <a:srgbClr val="500778"/>
                </a:solidFill>
                <a:latin typeface="Arial"/>
                <a:cs typeface="Arial"/>
              </a:rPr>
              <a:t>, Grade 2 </a:t>
            </a:r>
            <a:r>
              <a:rPr lang="en-GB" sz="1800" dirty="0">
                <a:solidFill>
                  <a:srgbClr val="500778"/>
                </a:solidFill>
                <a:highlight>
                  <a:srgbClr val="FFFF00"/>
                </a:highlight>
                <a:latin typeface="Arial" panose="020B0604020202020204" pitchFamily="34" charset="0"/>
                <a:cs typeface="Arial" panose="020B0604020202020204" pitchFamily="34" charset="0"/>
              </a:rPr>
              <a:t> </a:t>
            </a:r>
            <a:endParaRPr lang="en-GB" sz="1800" dirty="0">
              <a:solidFill>
                <a:srgbClr val="500778"/>
              </a:solidFill>
              <a:highlight>
                <a:srgbClr val="FFFF00"/>
              </a:highlight>
              <a:latin typeface="Arial"/>
              <a:cs typeface="Arial"/>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097601"/>
            <a:ext cx="5208732" cy="5438529"/>
          </a:xfrm>
        </p:spPr>
        <p:txBody>
          <a:bodyPr>
            <a:noAutofit/>
          </a:bodyPr>
          <a:lstStyle/>
          <a:p>
            <a:pPr marL="0" indent="0">
              <a:buNone/>
            </a:pPr>
            <a:r>
              <a:rPr lang="en-GB" sz="1200" b="1" dirty="0">
                <a:latin typeface="Arial" panose="020B0604020202020204" pitchFamily="34" charset="0"/>
                <a:cs typeface="Arial" panose="020B0604020202020204" pitchFamily="34" charset="0"/>
              </a:rPr>
              <a:t>How to apply</a:t>
            </a:r>
          </a:p>
          <a:p>
            <a:pPr marL="0" indent="0" algn="just">
              <a:lnSpc>
                <a:spcPts val="1200"/>
              </a:lnSpc>
              <a:buNone/>
            </a:pPr>
            <a:r>
              <a:rPr lang="en-GB" sz="1200" b="0" dirty="0">
                <a:effectLst/>
                <a:latin typeface="Arial" panose="020B0604020202020204" pitchFamily="34" charset="0"/>
                <a:ea typeface="Calibri" panose="020F0502020204030204" pitchFamily="34" charset="0"/>
              </a:rPr>
              <a:t>Applying for this traineeship is straightforward.</a:t>
            </a:r>
            <a:endParaRPr lang="en-GB" sz="1200" b="1" dirty="0">
              <a:effectLst/>
              <a:latin typeface="Arial" panose="020B0604020202020204" pitchFamily="34" charset="0"/>
              <a:ea typeface="Calibri" panose="020F0502020204030204" pitchFamily="34" charset="0"/>
            </a:endParaRPr>
          </a:p>
          <a:p>
            <a:pPr marL="342900" lvl="0" indent="-342900" algn="just">
              <a:lnSpc>
                <a:spcPts val="1200"/>
              </a:lnSpc>
              <a:buFont typeface="+mj-lt"/>
              <a:buAutoNum type="arabicPeriod"/>
              <a:tabLst>
                <a:tab pos="457200" algn="l"/>
                <a:tab pos="914400" algn="l"/>
                <a:tab pos="1371600" algn="l"/>
                <a:tab pos="1828800" algn="l"/>
                <a:tab pos="2971800" algn="l"/>
                <a:tab pos="3429000" algn="l"/>
                <a:tab pos="5715000" algn="r"/>
              </a:tabLst>
            </a:pPr>
            <a:r>
              <a:rPr lang="en-GB" sz="1200" b="0" dirty="0">
                <a:effectLst/>
                <a:latin typeface="Arial" panose="020B0604020202020204" pitchFamily="34" charset="0"/>
                <a:ea typeface="Calibri" panose="020F0502020204030204" pitchFamily="34" charset="0"/>
              </a:rPr>
              <a:t>Please send us a short CV – just two sides of A4 maximum, covering your relevant education, career history, responsibilities and achievements</a:t>
            </a:r>
            <a:endParaRPr lang="en-GB" sz="1200" b="1" dirty="0">
              <a:effectLst/>
              <a:latin typeface="Arial" panose="020B0604020202020204" pitchFamily="34" charset="0"/>
              <a:ea typeface="Calibri" panose="020F0502020204030204" pitchFamily="34" charset="0"/>
            </a:endParaRPr>
          </a:p>
          <a:p>
            <a:pPr marL="342900" lvl="0" indent="-342900" algn="just">
              <a:lnSpc>
                <a:spcPts val="1200"/>
              </a:lnSpc>
              <a:buFont typeface="+mj-lt"/>
              <a:buAutoNum type="arabicPeriod"/>
              <a:tabLst>
                <a:tab pos="457200" algn="l"/>
                <a:tab pos="914400" algn="l"/>
                <a:tab pos="1371600" algn="l"/>
                <a:tab pos="1828800" algn="l"/>
                <a:tab pos="2971800" algn="l"/>
                <a:tab pos="3429000" algn="l"/>
                <a:tab pos="5715000" algn="r"/>
              </a:tabLst>
            </a:pPr>
            <a:r>
              <a:rPr lang="en-GB" sz="1200" b="0" dirty="0">
                <a:effectLst/>
                <a:latin typeface="Arial" panose="020B0604020202020204" pitchFamily="34" charset="0"/>
                <a:ea typeface="Calibri" panose="020F0502020204030204" pitchFamily="34" charset="0"/>
              </a:rPr>
              <a:t>Please send us a short written briefing on health policy (details below)</a:t>
            </a:r>
            <a:endParaRPr lang="en-GB" sz="1200" b="1" dirty="0">
              <a:effectLst/>
              <a:latin typeface="Arial" panose="020B0604020202020204" pitchFamily="34" charset="0"/>
              <a:ea typeface="Calibri" panose="020F0502020204030204" pitchFamily="34" charset="0"/>
            </a:endParaRPr>
          </a:p>
          <a:p>
            <a:pPr marL="0" indent="0" algn="just">
              <a:lnSpc>
                <a:spcPts val="1200"/>
              </a:lnSpc>
              <a:buNone/>
            </a:pPr>
            <a:r>
              <a:rPr lang="en-GB" sz="1200" b="0" dirty="0">
                <a:effectLst/>
                <a:latin typeface="Arial" panose="020B0604020202020204" pitchFamily="34" charset="0"/>
                <a:ea typeface="Calibri" panose="020F0502020204030204" pitchFamily="34" charset="0"/>
              </a:rPr>
              <a:t>Email both to </a:t>
            </a:r>
            <a:r>
              <a:rPr lang="en-GB" sz="1200" b="1" u="sng" dirty="0" err="1">
                <a:solidFill>
                  <a:srgbClr val="0563C1"/>
                </a:solidFill>
                <a:effectLst/>
                <a:latin typeface="Arial" panose="020B0604020202020204" pitchFamily="34" charset="0"/>
                <a:ea typeface="Calibri" panose="020F0502020204030204" pitchFamily="34" charset="0"/>
                <a:hlinkClick r:id="rId2"/>
              </a:rPr>
              <a:t>careers@parliament.scot</a:t>
            </a:r>
            <a:r>
              <a:rPr lang="en-GB" sz="1200" b="1" dirty="0">
                <a:effectLst/>
                <a:latin typeface="Arial" panose="020B0604020202020204" pitchFamily="34" charset="0"/>
                <a:ea typeface="Calibri" panose="020F0502020204030204" pitchFamily="34" charset="0"/>
              </a:rPr>
              <a:t> </a:t>
            </a:r>
            <a:r>
              <a:rPr lang="en-GB" sz="1200" b="0" dirty="0">
                <a:effectLst/>
                <a:latin typeface="Arial" panose="020B0604020202020204" pitchFamily="34" charset="0"/>
                <a:ea typeface="Calibri" panose="020F0502020204030204" pitchFamily="34" charset="0"/>
              </a:rPr>
              <a:t>by 11.59pm on Friday 15 November. </a:t>
            </a:r>
            <a:endParaRPr lang="en-GB" sz="1200" b="1" dirty="0">
              <a:highlight>
                <a:srgbClr val="FFFF00"/>
              </a:highlight>
              <a:latin typeface="Arial" panose="020B0604020202020204" pitchFamily="34" charset="0"/>
              <a:ea typeface="Calibri" panose="020F0502020204030204" pitchFamily="34" charset="0"/>
            </a:endParaRPr>
          </a:p>
          <a:p>
            <a:pPr marL="0" indent="0" algn="just">
              <a:lnSpc>
                <a:spcPts val="1200"/>
              </a:lnSpc>
              <a:buNone/>
            </a:pPr>
            <a:r>
              <a:rPr lang="en-GB" sz="1200" b="0" dirty="0">
                <a:effectLst/>
                <a:latin typeface="Arial" panose="020B0604020202020204" pitchFamily="34" charset="0"/>
                <a:ea typeface="Calibri" panose="020F0502020204030204" pitchFamily="34" charset="0"/>
              </a:rPr>
              <a:t>For details on how we will process your personal data please refer to our </a:t>
            </a:r>
            <a:r>
              <a:rPr lang="en-GB" sz="1200" b="0" u="sng" dirty="0">
                <a:solidFill>
                  <a:srgbClr val="0563C1"/>
                </a:solidFill>
                <a:effectLst/>
                <a:latin typeface="Arial" panose="020B0604020202020204" pitchFamily="34" charset="0"/>
                <a:ea typeface="Calibri" panose="020F0502020204030204" pitchFamily="34" charset="0"/>
                <a:hlinkClick r:id="rId3"/>
              </a:rPr>
              <a:t>Recruitment Privacy Notice.</a:t>
            </a:r>
            <a:r>
              <a:rPr lang="en-GB" sz="1200" b="0" dirty="0">
                <a:effectLst/>
                <a:latin typeface="Arial" panose="020B0604020202020204" pitchFamily="34" charset="0"/>
                <a:ea typeface="Calibri" panose="020F0502020204030204" pitchFamily="34" charset="0"/>
              </a:rPr>
              <a:t> </a:t>
            </a:r>
            <a:endParaRPr lang="en-GB" sz="1200" b="1" dirty="0">
              <a:effectLst/>
              <a:latin typeface="Arial" panose="020B0604020202020204" pitchFamily="34" charset="0"/>
              <a:ea typeface="Calibri" panose="020F050202020403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r>
              <a:rPr lang="en-GB" sz="1200" b="1" dirty="0">
                <a:latin typeface="Arial" panose="020B0604020202020204" pitchFamily="34" charset="0"/>
                <a:cs typeface="Arial" panose="020B0604020202020204" pitchFamily="34" charset="0"/>
              </a:rPr>
              <a:t>A briefing on health policy</a:t>
            </a:r>
          </a:p>
          <a:p>
            <a:pPr marL="0" indent="0">
              <a:buNone/>
            </a:pPr>
            <a:r>
              <a:rPr lang="en-GB" sz="1200" dirty="0">
                <a:latin typeface="Arial" panose="020B0604020202020204" pitchFamily="34" charset="0"/>
                <a:cs typeface="Arial" panose="020B0604020202020204" pitchFamily="34" charset="0"/>
              </a:rPr>
              <a:t>Please think about the following question:</a:t>
            </a:r>
          </a:p>
          <a:p>
            <a:r>
              <a:rPr lang="en-GB" sz="1200" dirty="0">
                <a:latin typeface="Arial" panose="020B0604020202020204" pitchFamily="34" charset="0"/>
                <a:cs typeface="Arial" panose="020B0604020202020204" pitchFamily="34" charset="0"/>
              </a:rPr>
              <a:t>What factors have influenced productivity in the health sector over the last five years and what potential policy actions could address the issue? </a:t>
            </a:r>
          </a:p>
          <a:p>
            <a:pPr marL="0" indent="0">
              <a:buNone/>
            </a:pPr>
            <a:r>
              <a:rPr lang="en-GB" sz="1200" dirty="0">
                <a:latin typeface="Arial" panose="020B0604020202020204" pitchFamily="34" charset="0"/>
                <a:cs typeface="Arial" panose="020B0604020202020204" pitchFamily="34" charset="0"/>
              </a:rPr>
              <a:t>The intended audience for this briefing are non-specialists with a keen interest in the topic. You should demonstrate:</a:t>
            </a:r>
          </a:p>
          <a:p>
            <a:r>
              <a:rPr lang="en-GB" sz="1200" dirty="0">
                <a:latin typeface="Arial" panose="020B0604020202020204" pitchFamily="34" charset="0"/>
                <a:cs typeface="Arial" panose="020B0604020202020204" pitchFamily="34" charset="0"/>
              </a:rPr>
              <a:t>An understanding of some of the major policy issues for health.</a:t>
            </a:r>
          </a:p>
          <a:p>
            <a:r>
              <a:rPr lang="en-GB" sz="1200" dirty="0">
                <a:latin typeface="Arial" panose="020B0604020202020204" pitchFamily="34" charset="0"/>
                <a:cs typeface="Arial" panose="020B0604020202020204" pitchFamily="34" charset="0"/>
              </a:rPr>
              <a:t>An ability to explain complex issues in a clear and understandable manner.</a:t>
            </a:r>
          </a:p>
          <a:p>
            <a:r>
              <a:rPr lang="en-GB" sz="1200" dirty="0">
                <a:latin typeface="Arial" panose="020B0604020202020204" pitchFamily="34" charset="0"/>
                <a:cs typeface="Arial" panose="020B0604020202020204" pitchFamily="34" charset="0"/>
              </a:rPr>
              <a:t>The ability to operate in a political environment and to contribute to impartial and impactful research.</a:t>
            </a:r>
          </a:p>
          <a:p>
            <a:pPr marL="0" indent="0">
              <a:buNone/>
            </a:pPr>
            <a:r>
              <a:rPr lang="en-GB" sz="1200" dirty="0">
                <a:latin typeface="Arial" panose="020B0604020202020204" pitchFamily="34" charset="0"/>
                <a:cs typeface="Arial" panose="020B0604020202020204" pitchFamily="34" charset="0"/>
              </a:rPr>
              <a:t>We are looking for something short and straightforward, so please provide us with a written briefing of no more than 800 words.</a:t>
            </a: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latin typeface="Arial" panose="020B060402020202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pic>
        <p:nvPicPr>
          <p:cNvPr id="11" name="Picture 10">
            <a:extLst>
              <a:ext uri="{FF2B5EF4-FFF2-40B4-BE49-F238E27FC236}">
                <a16:creationId xmlns:a16="http://schemas.microsoft.com/office/drawing/2014/main" id="{FB23EE1E-7A67-44FE-9D77-5838EADDBEF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030" y="3087923"/>
            <a:ext cx="2635200" cy="1974404"/>
          </a:xfrm>
          <a:prstGeom prst="rect">
            <a:avLst/>
          </a:prstGeom>
        </p:spPr>
      </p:pic>
      <p:sp>
        <p:nvSpPr>
          <p:cNvPr id="12" name="TextBox 11">
            <a:extLst>
              <a:ext uri="{FF2B5EF4-FFF2-40B4-BE49-F238E27FC236}">
                <a16:creationId xmlns:a16="http://schemas.microsoft.com/office/drawing/2014/main" id="{4E519105-A743-4901-9364-BE9AF46AE040}"/>
              </a:ext>
            </a:extLst>
          </p:cNvPr>
          <p:cNvSpPr txBox="1"/>
          <p:nvPr/>
        </p:nvSpPr>
        <p:spPr>
          <a:xfrm>
            <a:off x="6024630" y="6291030"/>
            <a:ext cx="2895600" cy="646331"/>
          </a:xfrm>
          <a:prstGeom prst="rect">
            <a:avLst/>
          </a:prstGeom>
          <a:noFill/>
        </p:spPr>
        <p:txBody>
          <a:bodyPr wrap="square" rtlCol="0">
            <a:spAutoFit/>
          </a:bodyPr>
          <a:lstStyle/>
          <a:p>
            <a:r>
              <a:rPr lang="en-GB" sz="1200">
                <a:latin typeface="Arial"/>
                <a:cs typeface="Arial"/>
              </a:rPr>
              <a:t>This</a:t>
            </a:r>
            <a:r>
              <a:rPr lang="en-GB" sz="1200" spc="-10">
                <a:latin typeface="Arial"/>
                <a:cs typeface="Arial"/>
              </a:rPr>
              <a:t> </a:t>
            </a:r>
            <a:r>
              <a:rPr lang="en-GB" sz="1200" spc="-5">
                <a:latin typeface="Arial"/>
                <a:cs typeface="Arial"/>
              </a:rPr>
              <a:t>is</a:t>
            </a:r>
            <a:r>
              <a:rPr lang="en-GB" sz="1200" spc="-20">
                <a:latin typeface="Arial"/>
                <a:cs typeface="Arial"/>
              </a:rPr>
              <a:t> </a:t>
            </a:r>
            <a:r>
              <a:rPr lang="en-GB" sz="1200">
                <a:latin typeface="Arial"/>
                <a:cs typeface="Arial"/>
              </a:rPr>
              <a:t>a</a:t>
            </a:r>
            <a:r>
              <a:rPr lang="en-GB" sz="1200" spc="-15">
                <a:latin typeface="Arial"/>
                <a:cs typeface="Arial"/>
              </a:rPr>
              <a:t> </a:t>
            </a:r>
            <a:r>
              <a:rPr lang="en-GB" sz="1200">
                <a:latin typeface="Arial"/>
                <a:cs typeface="Arial"/>
              </a:rPr>
              <a:t>full</a:t>
            </a:r>
            <a:r>
              <a:rPr lang="en-GB" sz="1200" spc="-10">
                <a:latin typeface="Arial"/>
                <a:cs typeface="Arial"/>
              </a:rPr>
              <a:t> </a:t>
            </a:r>
            <a:r>
              <a:rPr lang="en-GB" sz="1200" spc="-5">
                <a:latin typeface="Arial"/>
                <a:cs typeface="Arial"/>
              </a:rPr>
              <a:t>time</a:t>
            </a:r>
            <a:r>
              <a:rPr lang="en-GB" sz="1200" spc="-10">
                <a:latin typeface="Arial"/>
                <a:cs typeface="Arial"/>
              </a:rPr>
              <a:t> </a:t>
            </a:r>
            <a:r>
              <a:rPr lang="en-GB" sz="1200">
                <a:latin typeface="Arial"/>
                <a:cs typeface="Arial"/>
              </a:rPr>
              <a:t>post</a:t>
            </a:r>
            <a:r>
              <a:rPr lang="en-GB" sz="1200" spc="-25">
                <a:latin typeface="Arial"/>
                <a:cs typeface="Arial"/>
              </a:rPr>
              <a:t> </a:t>
            </a:r>
            <a:r>
              <a:rPr lang="en-GB" sz="1200">
                <a:latin typeface="Arial"/>
                <a:cs typeface="Arial"/>
              </a:rPr>
              <a:t>but</a:t>
            </a:r>
            <a:r>
              <a:rPr lang="en-GB" sz="1200" spc="-5">
                <a:latin typeface="Arial"/>
                <a:cs typeface="Arial"/>
              </a:rPr>
              <a:t> </a:t>
            </a:r>
            <a:r>
              <a:rPr lang="en-GB" sz="1200" spc="-10">
                <a:latin typeface="Arial"/>
                <a:cs typeface="Arial"/>
              </a:rPr>
              <a:t>we</a:t>
            </a:r>
            <a:r>
              <a:rPr lang="en-GB" sz="1200" spc="-5">
                <a:latin typeface="Arial"/>
                <a:cs typeface="Arial"/>
              </a:rPr>
              <a:t> </a:t>
            </a:r>
            <a:r>
              <a:rPr lang="en-GB" sz="1200">
                <a:latin typeface="Arial"/>
                <a:cs typeface="Arial"/>
              </a:rPr>
              <a:t>are</a:t>
            </a:r>
            <a:r>
              <a:rPr lang="en-GB" sz="1200" spc="-15">
                <a:latin typeface="Arial"/>
                <a:cs typeface="Arial"/>
              </a:rPr>
              <a:t> </a:t>
            </a:r>
            <a:r>
              <a:rPr lang="en-GB" sz="1200" spc="-5">
                <a:latin typeface="Arial"/>
                <a:cs typeface="Arial"/>
              </a:rPr>
              <a:t>happy</a:t>
            </a:r>
            <a:r>
              <a:rPr lang="en-GB" sz="1200" spc="-15">
                <a:latin typeface="Arial"/>
                <a:cs typeface="Arial"/>
              </a:rPr>
              <a:t> </a:t>
            </a:r>
            <a:r>
              <a:rPr lang="en-GB" sz="1200">
                <a:latin typeface="Arial"/>
                <a:cs typeface="Arial"/>
              </a:rPr>
              <a:t>to</a:t>
            </a:r>
            <a:r>
              <a:rPr lang="en-GB" sz="1200" spc="-5">
                <a:latin typeface="Arial"/>
                <a:cs typeface="Arial"/>
              </a:rPr>
              <a:t> talk </a:t>
            </a:r>
            <a:r>
              <a:rPr lang="en-GB" sz="1200" spc="-320">
                <a:latin typeface="Arial"/>
                <a:cs typeface="Arial"/>
              </a:rPr>
              <a:t> </a:t>
            </a:r>
            <a:r>
              <a:rPr lang="en-GB" sz="1200" spc="-5">
                <a:latin typeface="Arial"/>
                <a:cs typeface="Arial"/>
              </a:rPr>
              <a:t>Flexible</a:t>
            </a:r>
            <a:r>
              <a:rPr lang="en-GB" sz="1200" spc="-25">
                <a:latin typeface="Arial"/>
                <a:cs typeface="Arial"/>
              </a:rPr>
              <a:t> </a:t>
            </a:r>
            <a:r>
              <a:rPr lang="en-GB" sz="1200">
                <a:latin typeface="Arial"/>
                <a:cs typeface="Arial"/>
              </a:rPr>
              <a:t>Working</a:t>
            </a:r>
          </a:p>
          <a:p>
            <a:endParaRPr lang="en-GB" sz="1200"/>
          </a:p>
        </p:txBody>
      </p:sp>
      <p:pic>
        <p:nvPicPr>
          <p:cNvPr id="6" name="Picture 5">
            <a:extLst>
              <a:ext uri="{FF2B5EF4-FFF2-40B4-BE49-F238E27FC236}">
                <a16:creationId xmlns:a16="http://schemas.microsoft.com/office/drawing/2014/main" id="{C1B484F8-4CD9-4004-BBF3-BF9DD68D96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030" y="1276659"/>
            <a:ext cx="2635200" cy="1652206"/>
          </a:xfrm>
          <a:prstGeom prst="rect">
            <a:avLst/>
          </a:prstGeom>
        </p:spPr>
      </p:pic>
      <p:pic>
        <p:nvPicPr>
          <p:cNvPr id="4" name="Picture 3">
            <a:extLst>
              <a:ext uri="{FF2B5EF4-FFF2-40B4-BE49-F238E27FC236}">
                <a16:creationId xmlns:a16="http://schemas.microsoft.com/office/drawing/2014/main" id="{2042ED65-CCEF-A827-3636-C961E421ED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5293" y="5505334"/>
            <a:ext cx="1149985" cy="485775"/>
          </a:xfrm>
          <a:prstGeom prst="rect">
            <a:avLst/>
          </a:prstGeom>
          <a:noFill/>
          <a:ln>
            <a:noFill/>
          </a:ln>
        </p:spPr>
      </p:pic>
    </p:spTree>
    <p:extLst>
      <p:ext uri="{BB962C8B-B14F-4D97-AF65-F5344CB8AC3E}">
        <p14:creationId xmlns:p14="http://schemas.microsoft.com/office/powerpoint/2010/main" val="31592400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dirty="0">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 -</a:t>
            </a:r>
            <a:r>
              <a:rPr lang="en-GB" sz="1800" dirty="0">
                <a:solidFill>
                  <a:srgbClr val="500778"/>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500778"/>
                </a:solidFill>
                <a:latin typeface="Arial"/>
                <a:cs typeface="Arial"/>
              </a:rPr>
              <a:t>Jude Payne Traineeship in Health and Social Care Policy</a:t>
            </a:r>
            <a:r>
              <a:rPr lang="en-GB" sz="1800" dirty="0">
                <a:solidFill>
                  <a:srgbClr val="500778"/>
                </a:solidFill>
                <a:latin typeface="Arial"/>
                <a:cs typeface="Arial"/>
              </a:rPr>
              <a:t>, </a:t>
            </a:r>
            <a:r>
              <a:rPr lang="en-GB" sz="1800" b="1" dirty="0">
                <a:solidFill>
                  <a:srgbClr val="500778"/>
                </a:solidFill>
                <a:latin typeface="Arial"/>
                <a:cs typeface="Arial"/>
              </a:rPr>
              <a:t>Grade 2</a:t>
            </a:r>
            <a:r>
              <a:rPr lang="en-GB" sz="1800" dirty="0">
                <a:solidFill>
                  <a:srgbClr val="500778"/>
                </a:solidFill>
                <a:latin typeface="Arial"/>
                <a:cs typeface="Arial"/>
              </a:rPr>
              <a:t> </a:t>
            </a:r>
            <a:endParaRPr lang="en-GB" sz="1800" dirty="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117601"/>
            <a:ext cx="6566477" cy="5375272"/>
          </a:xfrm>
        </p:spPr>
        <p:txBody>
          <a:bodyPr vert="horz" lIns="91440" tIns="45720" rIns="91440" bIns="45720" rtlCol="0" anchor="t">
            <a:normAutofit/>
          </a:bodyPr>
          <a:lstStyle/>
          <a:p>
            <a:pPr marL="0" indent="0">
              <a:buNone/>
            </a:pPr>
            <a:r>
              <a:rPr lang="en-GB" sz="1300" dirty="0">
                <a:latin typeface="Arial"/>
                <a:ea typeface="Calibri" panose="020F0502020204030204" pitchFamily="34" charset="0"/>
                <a:cs typeface="Arial"/>
              </a:rPr>
              <a:t>The Scottish Parliament is a values-led organisation which means our values of stewardship, excellence, inclusiveness and respect, are at the centre of everything we do. These values are embedded in this role. P</a:t>
            </a:r>
            <a:r>
              <a:rPr lang="en-GB" sz="1300" dirty="0">
                <a:latin typeface="Arial"/>
                <a:cs typeface="Arial"/>
              </a:rPr>
              <a:t>lease visit our </a:t>
            </a:r>
            <a:r>
              <a:rPr lang="en-GB" sz="1300" dirty="0">
                <a:latin typeface="Arial"/>
                <a:cs typeface="Arial"/>
                <a:hlinkClick r:id="rId2"/>
              </a:rPr>
              <a:t>values pages in our Employee Handbook</a:t>
            </a:r>
            <a:r>
              <a:rPr lang="en-GB" sz="1300" dirty="0">
                <a:latin typeface="Arial"/>
                <a:cs typeface="Arial"/>
              </a:rPr>
              <a:t>.</a:t>
            </a:r>
            <a:endParaRPr lang="en-GB" sz="1300" b="1" dirty="0">
              <a:effectLst/>
              <a:latin typeface="Arial"/>
              <a:ea typeface="Calibri" panose="020F0502020204030204" pitchFamily="34" charset="0"/>
              <a:cs typeface="Arial"/>
            </a:endParaRPr>
          </a:p>
          <a:p>
            <a:pPr marL="0" indent="0">
              <a:buNone/>
            </a:pPr>
            <a:endParaRPr lang="en-GB" sz="1300" b="1" dirty="0">
              <a:solidFill>
                <a:srgbClr val="500778"/>
              </a:solidFill>
              <a:latin typeface="Arial" panose="020B0604020202020204" pitchFamily="34" charset="0"/>
              <a:ea typeface="Arial" panose="020B0604020202020204" pitchFamily="34" charset="0"/>
              <a:cs typeface="Arial" panose="020B0604020202020204" pitchFamily="34" charset="0"/>
            </a:endParaRPr>
          </a:p>
          <a:p>
            <a:pPr marL="0" indent="0">
              <a:buNone/>
            </a:pPr>
            <a:r>
              <a:rPr lang="en-GB" sz="1500" b="1" dirty="0">
                <a:solidFill>
                  <a:srgbClr val="500778"/>
                </a:solidFill>
                <a:latin typeface="Arial" panose="020B0604020202020204" pitchFamily="34" charset="0"/>
                <a:ea typeface="Arial" panose="020B0604020202020204" pitchFamily="34" charset="0"/>
                <a:cs typeface="Arial" panose="020B0604020202020204" pitchFamily="34" charset="0"/>
              </a:rPr>
              <a:t>Stewardship</a:t>
            </a:r>
            <a:endParaRPr lang="en-GB" sz="1500" b="1" dirty="0">
              <a:solidFill>
                <a:srgbClr val="500778"/>
              </a:solidFill>
              <a:highlight>
                <a:srgbClr val="FFFF00"/>
              </a:highlight>
              <a:latin typeface="Arial" panose="020B0604020202020204" pitchFamily="34" charset="0"/>
              <a:ea typeface="Arial" panose="020B0604020202020204" pitchFamily="34" charset="0"/>
              <a:cs typeface="Arial" panose="020B0604020202020204" pitchFamily="34" charset="0"/>
            </a:endParaRPr>
          </a:p>
          <a:p>
            <a:pPr marL="0" indent="0">
              <a:buNone/>
            </a:pPr>
            <a:r>
              <a:rPr lang="en-GB" sz="1300" dirty="0">
                <a:latin typeface="Arial" panose="020B0604020202020204" pitchFamily="34" charset="0"/>
                <a:cs typeface="Arial" panose="020B0604020202020204" pitchFamily="34" charset="0"/>
              </a:rPr>
              <a:t>Focusing on the longer term to ensure we are leaving things better than we found them and putting our shared interests ahead of any individual or team. </a:t>
            </a:r>
          </a:p>
          <a:p>
            <a:pPr marL="0" indent="0">
              <a:buNone/>
            </a:pPr>
            <a:endParaRPr lang="en-GB" sz="1300" dirty="0">
              <a:latin typeface="Arial" panose="020B0604020202020204" pitchFamily="34" charset="0"/>
              <a:cs typeface="Arial" panose="020B0604020202020204" pitchFamily="34" charset="0"/>
            </a:endParaRPr>
          </a:p>
          <a:p>
            <a:pPr marL="0" indent="0">
              <a:buNone/>
            </a:pPr>
            <a:r>
              <a:rPr lang="en-GB" sz="1300" dirty="0">
                <a:latin typeface="Arial" panose="020B0604020202020204" pitchFamily="34" charset="0"/>
                <a:cs typeface="Arial" panose="020B0604020202020204" pitchFamily="34" charset="0"/>
              </a:rPr>
              <a:t>Your main responsibilities will involve:</a:t>
            </a:r>
          </a:p>
          <a:p>
            <a:pPr marL="0" indent="0">
              <a:buNone/>
            </a:pPr>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Contributing to the research and information services that SPICe provides to Members, parliamentary committees and to the staff of the Parliament.</a:t>
            </a:r>
          </a:p>
          <a:p>
            <a:r>
              <a:rPr lang="en-GB" sz="1300" dirty="0">
                <a:latin typeface="Arial" panose="020B0604020202020204" pitchFamily="34" charset="0"/>
                <a:cs typeface="Arial" panose="020B0604020202020204" pitchFamily="34" charset="0"/>
              </a:rPr>
              <a:t>Working to help the Parliament achieve its corporate objectives, including improving the quality and effectiveness of scrutiny.</a:t>
            </a:r>
          </a:p>
          <a:p>
            <a:pPr marL="0" indent="0">
              <a:buNone/>
            </a:pPr>
            <a:endParaRPr lang="en-GB" sz="1300" dirty="0">
              <a:latin typeface="Arial" panose="020B0604020202020204" pitchFamily="34" charset="0"/>
              <a:cs typeface="Arial" panose="020B0604020202020204" pitchFamily="34" charset="0"/>
            </a:endParaRPr>
          </a:p>
          <a:p>
            <a:pPr marL="0" indent="0">
              <a:buNone/>
            </a:pPr>
            <a:r>
              <a:rPr lang="en-GB" sz="1300" dirty="0">
                <a:latin typeface="Arial" panose="020B0604020202020204" pitchFamily="34" charset="0"/>
                <a:cs typeface="Arial" panose="020B0604020202020204" pitchFamily="34" charset="0"/>
              </a:rPr>
              <a:t>And in delivering these you will have:</a:t>
            </a:r>
          </a:p>
          <a:p>
            <a:pPr marL="0" indent="0">
              <a:buNone/>
            </a:pPr>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An interest in current affairs and an awareness of the role of the Scottish Parliament. </a:t>
            </a:r>
          </a:p>
          <a:p>
            <a:r>
              <a:rPr lang="en-GB" sz="1300" dirty="0">
                <a:latin typeface="Arial" panose="020B0604020202020204" pitchFamily="34" charset="0"/>
                <a:cs typeface="Arial" panose="020B0604020202020204" pitchFamily="34" charset="0"/>
              </a:rPr>
              <a:t>The ability to operate in a political environment and to contribute to impartial and impactful research to MSPs, Committees and parliamentary officials</a:t>
            </a:r>
          </a:p>
          <a:p>
            <a:pPr marL="0" indent="0">
              <a:buNone/>
            </a:pPr>
            <a:endParaRPr lang="en-GB" sz="1200" b="1" dirty="0">
              <a:solidFill>
                <a:srgbClr val="500778"/>
              </a:solidFill>
              <a:latin typeface="Arial" panose="020B0604020202020204" pitchFamily="34" charset="0"/>
              <a:ea typeface="Arial" panose="020B0604020202020204" pitchFamily="34" charset="0"/>
              <a:cs typeface="Arial" panose="020B0604020202020204" pitchFamily="34" charset="0"/>
            </a:endParaRPr>
          </a:p>
          <a:p>
            <a:pPr marL="0" indent="0">
              <a:buNone/>
            </a:pPr>
            <a:endParaRPr lang="en-GB" sz="1200" b="1" dirty="0">
              <a:solidFill>
                <a:srgbClr val="500778"/>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spTree>
    <p:extLst>
      <p:ext uri="{BB962C8B-B14F-4D97-AF65-F5344CB8AC3E}">
        <p14:creationId xmlns:p14="http://schemas.microsoft.com/office/powerpoint/2010/main" val="40870185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dirty="0">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 - </a:t>
            </a:r>
            <a:r>
              <a:rPr lang="en-GB" sz="1800" dirty="0">
                <a:solidFill>
                  <a:srgbClr val="500778"/>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500778"/>
                </a:solidFill>
                <a:latin typeface="Arial"/>
                <a:cs typeface="Arial"/>
              </a:rPr>
              <a:t>Jude Payne Traineeship in Health and Social Care Policy</a:t>
            </a:r>
            <a:r>
              <a:rPr lang="en-GB" sz="1800" dirty="0">
                <a:solidFill>
                  <a:srgbClr val="500778"/>
                </a:solidFill>
                <a:latin typeface="Arial"/>
                <a:cs typeface="Arial"/>
              </a:rPr>
              <a:t>, </a:t>
            </a:r>
            <a:r>
              <a:rPr lang="en-GB" sz="1800" b="1" dirty="0">
                <a:solidFill>
                  <a:srgbClr val="500778"/>
                </a:solidFill>
                <a:latin typeface="Arial"/>
                <a:cs typeface="Arial"/>
              </a:rPr>
              <a:t>Grade 2</a:t>
            </a:r>
            <a:r>
              <a:rPr lang="en-GB" sz="1800" dirty="0">
                <a:solidFill>
                  <a:srgbClr val="500778"/>
                </a:solidFill>
                <a:latin typeface="Arial" panose="020B0604020202020204" pitchFamily="34" charset="0"/>
                <a:ea typeface="Arial" panose="020B0604020202020204" pitchFamily="34" charset="0"/>
                <a:cs typeface="Arial" panose="020B0604020202020204" pitchFamily="34" charset="0"/>
              </a:rPr>
              <a:t> (Cont.) </a:t>
            </a:r>
            <a:endParaRPr lang="en-GB" sz="1800" dirty="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117601"/>
            <a:ext cx="6566477" cy="5135128"/>
          </a:xfrm>
        </p:spPr>
        <p:txBody>
          <a:bodyPr>
            <a:normAutofit/>
          </a:bodyPr>
          <a:lstStyle/>
          <a:p>
            <a:pPr marL="0" indent="0">
              <a:buNone/>
            </a:pPr>
            <a:r>
              <a:rPr lang="en-GB" sz="1400" b="1" dirty="0">
                <a:solidFill>
                  <a:srgbClr val="500778"/>
                </a:solidFill>
                <a:latin typeface="Arial" panose="020B0604020202020204" pitchFamily="34" charset="0"/>
                <a:ea typeface="Arial" panose="020B0604020202020204" pitchFamily="34" charset="0"/>
                <a:cs typeface="Arial" panose="020B0604020202020204" pitchFamily="34" charset="0"/>
              </a:rPr>
              <a:t>Excellence </a:t>
            </a:r>
          </a:p>
          <a:p>
            <a:pPr marL="0" indent="0">
              <a:buNone/>
            </a:pPr>
            <a:r>
              <a:rPr lang="en-GB" sz="1200" dirty="0">
                <a:solidFill>
                  <a:schemeClr val="tx1"/>
                </a:solidFill>
                <a:latin typeface="Arial" panose="020B0604020202020204" pitchFamily="34" charset="0"/>
                <a:cs typeface="Arial" panose="020B0604020202020204" pitchFamily="34" charset="0"/>
              </a:rPr>
              <a:t>Taking care to enhance our reputation in everything we do. Using our skills and resources efficiently and effectively to deliver high-quality sustainable results.</a:t>
            </a: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Your main responsibilities will involve:</a:t>
            </a:r>
          </a:p>
          <a:p>
            <a:pPr marL="0" indent="0">
              <a:buNone/>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Development of your knowledge of health policy and the role of the Scottish Parliament in policy development and scrutiny</a:t>
            </a:r>
          </a:p>
          <a:p>
            <a:r>
              <a:rPr lang="en-GB" sz="1200" dirty="0">
                <a:latin typeface="Arial" panose="020B0604020202020204" pitchFamily="34" charset="0"/>
                <a:cs typeface="Arial" panose="020B0604020202020204" pitchFamily="34" charset="0"/>
              </a:rPr>
              <a:t>Production of at least one published briefing or series of blog articles on health policy</a:t>
            </a:r>
          </a:p>
          <a:p>
            <a:r>
              <a:rPr lang="en-GB" sz="1200" dirty="0">
                <a:latin typeface="Arial" panose="020B0604020202020204" pitchFamily="34" charset="0"/>
                <a:cs typeface="Arial" panose="020B0604020202020204" pitchFamily="34" charset="0"/>
              </a:rPr>
              <a:t>Other tasks including answering MSP enquiries, and briefing on petitions</a:t>
            </a:r>
          </a:p>
          <a:p>
            <a:pPr marL="0" indent="0">
              <a:buNone/>
            </a:pP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And in delivering these you will have:</a:t>
            </a:r>
          </a:p>
          <a:p>
            <a:pPr marL="0" indent="0">
              <a:buNone/>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 understanding of some of the major policy issues for health</a:t>
            </a:r>
          </a:p>
          <a:p>
            <a:r>
              <a:rPr lang="en-GB" sz="1200" dirty="0">
                <a:latin typeface="Arial" panose="020B0604020202020204" pitchFamily="34" charset="0"/>
                <a:cs typeface="Arial" panose="020B0604020202020204" pitchFamily="34" charset="0"/>
              </a:rPr>
              <a:t>An ability to understand and analyse complex policy issues drawing on a wide range of sources</a:t>
            </a:r>
          </a:p>
          <a:p>
            <a:r>
              <a:rPr lang="en-GB" sz="1200" dirty="0">
                <a:latin typeface="Arial" panose="020B0604020202020204" pitchFamily="34" charset="0"/>
                <a:cs typeface="Arial" panose="020B0604020202020204" pitchFamily="34" charset="0"/>
              </a:rPr>
              <a:t>Good quantitative and numerical reasoning skills</a:t>
            </a:r>
          </a:p>
          <a:p>
            <a:r>
              <a:rPr lang="en-GB" sz="1200" dirty="0">
                <a:latin typeface="Arial" panose="020B0604020202020204" pitchFamily="34" charset="0"/>
                <a:cs typeface="Arial" panose="020B0604020202020204" pitchFamily="34" charset="0"/>
              </a:rPr>
              <a:t>An ability to explain complex issues in a clear and understandable manner – both in written form and face to face</a:t>
            </a:r>
          </a:p>
          <a:p>
            <a:pPr marL="0" indent="0">
              <a:buNone/>
            </a:pPr>
            <a:endParaRPr lang="en-GB" sz="1200" b="1" dirty="0">
              <a:solidFill>
                <a:srgbClr val="500778"/>
              </a:solidFill>
              <a:latin typeface="Arial" panose="020B0604020202020204" pitchFamily="34" charset="0"/>
              <a:ea typeface="Arial" panose="020B0604020202020204" pitchFamily="34" charset="0"/>
              <a:cs typeface="Arial" panose="020B0604020202020204" pitchFamily="34" charset="0"/>
            </a:endParaRPr>
          </a:p>
          <a:p>
            <a:pPr marL="0" indent="0">
              <a:buNone/>
            </a:pPr>
            <a:endParaRPr lang="en-GB" sz="1200" b="1" dirty="0">
              <a:solidFill>
                <a:srgbClr val="500778"/>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spTree>
    <p:extLst>
      <p:ext uri="{BB962C8B-B14F-4D97-AF65-F5344CB8AC3E}">
        <p14:creationId xmlns:p14="http://schemas.microsoft.com/office/powerpoint/2010/main" val="10902536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D412-8CA8-4F56-9932-8C059BE8B2BD}"/>
              </a:ext>
            </a:extLst>
          </p:cNvPr>
          <p:cNvSpPr>
            <a:spLocks noGrp="1"/>
          </p:cNvSpPr>
          <p:nvPr>
            <p:ph type="title"/>
          </p:nvPr>
        </p:nvSpPr>
        <p:spPr>
          <a:xfrm>
            <a:off x="628650" y="365127"/>
            <a:ext cx="7886700" cy="752474"/>
          </a:xfrm>
        </p:spPr>
        <p:txBody>
          <a:bodyPr>
            <a:normAutofit/>
          </a:bodyPr>
          <a:lstStyle/>
          <a:p>
            <a:r>
              <a:rPr lang="en-GB" sz="1800" b="1" dirty="0">
                <a:solidFill>
                  <a:srgbClr val="500778"/>
                </a:solidFill>
                <a:latin typeface="Arial" panose="020B0604020202020204" pitchFamily="34" charset="0"/>
                <a:ea typeface="Times New Roman" panose="02020603050405020304" pitchFamily="18" charset="0"/>
                <a:cs typeface="Arial" panose="020B0604020202020204" pitchFamily="34" charset="0"/>
              </a:rPr>
              <a:t>Delivering for Excellence - </a:t>
            </a:r>
            <a:r>
              <a:rPr lang="en-GB" sz="1800" b="1" dirty="0">
                <a:solidFill>
                  <a:srgbClr val="500778"/>
                </a:solidFill>
                <a:latin typeface="Arial"/>
                <a:cs typeface="Arial"/>
              </a:rPr>
              <a:t>Jude Payne Traineeship in Health and Social Care Policy</a:t>
            </a:r>
            <a:r>
              <a:rPr lang="en-GB" sz="1800" dirty="0">
                <a:solidFill>
                  <a:srgbClr val="500778"/>
                </a:solidFill>
                <a:latin typeface="Arial"/>
                <a:cs typeface="Arial"/>
              </a:rPr>
              <a:t>, </a:t>
            </a:r>
            <a:r>
              <a:rPr lang="en-GB" sz="1800" b="1" dirty="0">
                <a:solidFill>
                  <a:srgbClr val="500778"/>
                </a:solidFill>
                <a:latin typeface="Arial"/>
                <a:cs typeface="Arial"/>
              </a:rPr>
              <a:t>Grade 2</a:t>
            </a:r>
            <a:r>
              <a:rPr lang="en-GB" sz="1800" dirty="0">
                <a:solidFill>
                  <a:srgbClr val="500778"/>
                </a:solidFill>
                <a:latin typeface="Arial" panose="020B0604020202020204" pitchFamily="34" charset="0"/>
                <a:ea typeface="Arial" panose="020B0604020202020204" pitchFamily="34" charset="0"/>
                <a:cs typeface="Arial" panose="020B0604020202020204" pitchFamily="34" charset="0"/>
              </a:rPr>
              <a:t> (Cont.)  </a:t>
            </a:r>
            <a:endParaRPr lang="en-GB" sz="1800" dirty="0">
              <a:solidFill>
                <a:srgbClr val="50077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C2BB63-26DF-4D84-967F-6C2923AD12DE}"/>
              </a:ext>
            </a:extLst>
          </p:cNvPr>
          <p:cNvSpPr>
            <a:spLocks noGrp="1"/>
          </p:cNvSpPr>
          <p:nvPr>
            <p:ph sz="half" idx="1"/>
          </p:nvPr>
        </p:nvSpPr>
        <p:spPr>
          <a:xfrm>
            <a:off x="628650" y="1117601"/>
            <a:ext cx="6566477" cy="5135128"/>
          </a:xfrm>
        </p:spPr>
        <p:txBody>
          <a:bodyPr>
            <a:normAutofit/>
          </a:bodyPr>
          <a:lstStyle/>
          <a:p>
            <a:pPr marL="0" indent="0">
              <a:buNone/>
            </a:pPr>
            <a:r>
              <a:rPr lang="en-GB" sz="1400" b="1" dirty="0">
                <a:solidFill>
                  <a:srgbClr val="500778"/>
                </a:solidFill>
                <a:latin typeface="Arial" panose="020B0604020202020204" pitchFamily="34" charset="0"/>
                <a:ea typeface="Arial" panose="020B0604020202020204" pitchFamily="34" charset="0"/>
                <a:cs typeface="Arial" panose="020B0604020202020204" pitchFamily="34" charset="0"/>
              </a:rPr>
              <a:t>Respect </a:t>
            </a:r>
          </a:p>
          <a:p>
            <a:pPr marL="0" indent="0">
              <a:buNone/>
            </a:pPr>
            <a:r>
              <a:rPr lang="en-GB" sz="1200" dirty="0">
                <a:solidFill>
                  <a:schemeClr val="tx1"/>
                </a:solidFill>
                <a:latin typeface="Arial" panose="020B0604020202020204" pitchFamily="34" charset="0"/>
                <a:ea typeface="Calibri" panose="020F0502020204030204" pitchFamily="34" charset="0"/>
                <a:cs typeface="Arial" panose="020B0604020202020204" pitchFamily="34" charset="0"/>
              </a:rPr>
              <a:t>Appreciating difference, building cohesive teams and fostering the values and experiences of diversity.</a:t>
            </a:r>
            <a:endParaRPr lang="en-GB" sz="1200" dirty="0">
              <a:latin typeface="Arial" panose="020B0604020202020204" pitchFamily="34" charset="0"/>
              <a:cs typeface="Arial" panose="020B0604020202020204" pitchFamily="34" charset="0"/>
            </a:endParaRP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Your main responsibilities will involve:</a:t>
            </a:r>
          </a:p>
          <a:p>
            <a:pPr marL="0" indent="0">
              <a:buNone/>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Establishing effective relationships to enable you to work closely with colleagues to deliver high quality services</a:t>
            </a:r>
          </a:p>
          <a:p>
            <a:r>
              <a:rPr lang="en-GB" sz="1200" dirty="0">
                <a:latin typeface="Arial" panose="020B0604020202020204" pitchFamily="34" charset="0"/>
                <a:cs typeface="Arial" panose="020B0604020202020204" pitchFamily="34" charset="0"/>
              </a:rPr>
              <a:t>Working within the values of the Parliamentary Service and contributing to an inclusive working environment</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And in delivering these you will have:</a:t>
            </a:r>
          </a:p>
          <a:p>
            <a:pPr marL="0" indent="0">
              <a:buNone/>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ability to form effective working relationships with team members</a:t>
            </a:r>
          </a:p>
          <a:p>
            <a:r>
              <a:rPr lang="en-GB" sz="1200" dirty="0">
                <a:latin typeface="Arial" panose="020B0604020202020204" pitchFamily="34" charset="0"/>
                <a:cs typeface="Arial" panose="020B0604020202020204" pitchFamily="34" charset="0"/>
              </a:rPr>
              <a:t>A flexible approach to support team members, and a willingness to be pro-active and take the initiative </a:t>
            </a:r>
            <a:endParaRPr lang="en-GB" sz="1200" b="1" dirty="0">
              <a:solidFill>
                <a:srgbClr val="500778"/>
              </a:solidFill>
              <a:latin typeface="Arial" panose="020B0604020202020204" pitchFamily="34" charset="0"/>
              <a:ea typeface="Arial" panose="020B0604020202020204" pitchFamily="34" charset="0"/>
              <a:cs typeface="Arial" panose="020B0604020202020204" pitchFamily="34" charset="0"/>
            </a:endParaRPr>
          </a:p>
          <a:p>
            <a:pPr marL="0" indent="0">
              <a:buNone/>
            </a:pPr>
            <a:endParaRPr lang="en-GB" sz="1200" b="1" dirty="0">
              <a:solidFill>
                <a:srgbClr val="500778"/>
              </a:solidFill>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b="1"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200" dirty="0"/>
          </a:p>
        </p:txBody>
      </p:sp>
    </p:spTree>
    <p:extLst>
      <p:ext uri="{BB962C8B-B14F-4D97-AF65-F5344CB8AC3E}">
        <p14:creationId xmlns:p14="http://schemas.microsoft.com/office/powerpoint/2010/main" val="103557222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26"/>
  <p:tag name="AS_OS" val="Microsoft Windows NT 6.2.9200.0"/>
  <p:tag name="AS_RELEASE_DATE" val="2020.08.14"/>
  <p:tag name="AS_TITLE" val="Aspose.Slides for .NET Standard 2.0"/>
  <p:tag name="AS_VERSION" val="2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aae4b3d-89b0-4287-b514-253578f20458">
      <Value>62</Value>
      <Value>5</Value>
    </TaxCatchAll>
    <gd3e280c44c043e38ab992083fd5c2fd xmlns="2aae4b3d-89b0-4287-b514-253578f20458">
      <Terms xmlns="http://schemas.microsoft.com/office/infopath/2007/PartnerControls"/>
    </gd3e280c44c043e38ab992083fd5c2fd>
    <ha2d3fbb5bda47118db6a0a97a3a64c7 xmlns="2aae4b3d-89b0-4287-b514-253578f20458">
      <Terms xmlns="http://schemas.microsoft.com/office/infopath/2007/PartnerControls">
        <TermInfo xmlns="http://schemas.microsoft.com/office/infopath/2007/PartnerControls">
          <TermName xmlns="http://schemas.microsoft.com/office/infopath/2007/PartnerControls">Restricted - staff</TermName>
          <TermId xmlns="http://schemas.microsoft.com/office/infopath/2007/PartnerControls">e876e17f-0ef6-48d1-8eb7-812901e8e863</TermId>
        </TermInfo>
      </Terms>
    </ha2d3fbb5bda47118db6a0a97a3a64c7>
    <_dlc_DocId xmlns="ba1e2775-c5f7-4c38-89d0-c2a519a4d58b">SPICE-1831586844-42356</_dlc_DocId>
    <_dlc_DocIdUrl xmlns="ba1e2775-c5f7-4c38-89d0-c2a519a4d58b">
      <Url>https://scottish4.sharepoint.com/sites/office-spice/_layouts/15/DocIdRedir.aspx?ID=SPICE-1831586844-42356</Url>
      <Description>SPICE-1831586844-42356</Description>
    </_dlc_DocIdUrl>
    <_dlc_DocIdPersistId xmlns="ba1e2775-c5f7-4c38-89d0-c2a519a4d58b">false</_dlc_DocIdPersistId>
    <me0ca972d02b47c28edd321aedd6af02 xmlns="2aae4b3d-89b0-4287-b514-253578f20458">
      <Terms xmlns="http://schemas.microsoft.com/office/infopath/2007/PartnerControls">
        <TermInfo xmlns="http://schemas.microsoft.com/office/infopath/2007/PartnerControls">
          <TermName xmlns="http://schemas.microsoft.com/office/infopath/2007/PartnerControls">Interim classification</TermName>
          <TermId xmlns="http://schemas.microsoft.com/office/infopath/2007/PartnerControls">c7bb39d1-352f-4d8c-8d40-c5b7f7a9fe6a</TermId>
        </TermInfo>
      </Terms>
    </me0ca972d02b47c28edd321aedd6af02>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dae72980-c616-4350-b1f0-944e8da80af3" ContentTypeId="0x0101005E5DD8656D982041A2F2278B8806232B01" PreviousValue="false"/>
</file>

<file path=customXml/item4.xml><?xml version="1.0" encoding="utf-8"?>
<ct:contentTypeSchema xmlns:ct="http://schemas.microsoft.com/office/2006/metadata/contentType" xmlns:ma="http://schemas.microsoft.com/office/2006/metadata/properties/metaAttributes" ct:_="" ma:_="" ma:contentTypeName="SPS document" ma:contentTypeID="0x0101005E5DD8656D982041A2F2278B8806232B0100FD0D20D6D51E1A4AA3C94B78EB698519" ma:contentTypeVersion="25" ma:contentTypeDescription="" ma:contentTypeScope="" ma:versionID="ed8106814499503e2c22f9f2124ae873">
  <xsd:schema xmlns:xsd="http://www.w3.org/2001/XMLSchema" xmlns:xs="http://www.w3.org/2001/XMLSchema" xmlns:p="http://schemas.microsoft.com/office/2006/metadata/properties" xmlns:ns2="2aae4b3d-89b0-4287-b514-253578f20458" xmlns:ns3="ba1e2775-c5f7-4c38-89d0-c2a519a4d58b" targetNamespace="http://schemas.microsoft.com/office/2006/metadata/properties" ma:root="true" ma:fieldsID="ca7e75499760205f4ce586a78d175f31" ns2:_="" ns3:_="">
    <xsd:import namespace="2aae4b3d-89b0-4287-b514-253578f20458"/>
    <xsd:import namespace="ba1e2775-c5f7-4c38-89d0-c2a519a4d58b"/>
    <xsd:element name="properties">
      <xsd:complexType>
        <xsd:sequence>
          <xsd:element name="documentManagement">
            <xsd:complexType>
              <xsd:all>
                <xsd:element ref="ns2:me0ca972d02b47c28edd321aedd6af02" minOccurs="0"/>
                <xsd:element ref="ns2:TaxCatchAll" minOccurs="0"/>
                <xsd:element ref="ns2:TaxCatchAllLabel" minOccurs="0"/>
                <xsd:element ref="ns2:ha2d3fbb5bda47118db6a0a97a3a64c7" minOccurs="0"/>
                <xsd:element ref="ns2:gd3e280c44c043e38ab992083fd5c2fd"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ae4b3d-89b0-4287-b514-253578f20458" elementFormDefault="qualified">
    <xsd:import namespace="http://schemas.microsoft.com/office/2006/documentManagement/types"/>
    <xsd:import namespace="http://schemas.microsoft.com/office/infopath/2007/PartnerControls"/>
    <xsd:element name="me0ca972d02b47c28edd321aedd6af02" ma:index="8" nillable="true" ma:taxonomy="true" ma:internalName="me0ca972d02b47c28edd321aedd6af02" ma:taxonomyFieldName="Record_x0020_classification" ma:displayName="Record classification" ma:indexed="true" ma:default="23;#Unclassified|381d36ad-23bc-46e4-9776-972bc0abd4b2" ma:fieldId="{6e0ca972-d02b-47c2-8edd-321aedd6af02}" ma:sspId="dae72980-c616-4350-b1f0-944e8da80af3" ma:termSetId="7ce5ed2c-7970-4dad-a989-f36bd51a5ca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4c4abfa-39f0-42b9-9850-fff322a5406d}" ma:internalName="TaxCatchAll" ma:showField="CatchAllData" ma:web="ba1e2775-c5f7-4c38-89d0-c2a519a4d58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4c4abfa-39f0-42b9-9850-fff322a5406d}" ma:internalName="TaxCatchAllLabel" ma:readOnly="true" ma:showField="CatchAllDataLabel" ma:web="ba1e2775-c5f7-4c38-89d0-c2a519a4d58b">
      <xsd:complexType>
        <xsd:complexContent>
          <xsd:extension base="dms:MultiChoiceLookup">
            <xsd:sequence>
              <xsd:element name="Value" type="dms:Lookup" maxOccurs="unbounded" minOccurs="0" nillable="true"/>
            </xsd:sequence>
          </xsd:extension>
        </xsd:complexContent>
      </xsd:complexType>
    </xsd:element>
    <xsd:element name="ha2d3fbb5bda47118db6a0a97a3a64c7" ma:index="12" nillable="true" ma:taxonomy="true" ma:internalName="ha2d3fbb5bda47118db6a0a97a3a64c7" ma:taxonomyFieldName="Security_x0020_marking" ma:displayName="Security marking" ma:default="" ma:fieldId="{1a2d3fbb-5bda-4711-8db6-a0a97a3a64c7}" ma:sspId="dae72980-c616-4350-b1f0-944e8da80af3" ma:termSetId="2101e3b3-ab6a-42f9-8e9e-f64b3905e49a" ma:anchorId="13ac7dcf-f3a2-4d0b-9e80-dd4d34be5e4c" ma:open="false" ma:isKeyword="false">
      <xsd:complexType>
        <xsd:sequence>
          <xsd:element ref="pc:Terms" minOccurs="0" maxOccurs="1"/>
        </xsd:sequence>
      </xsd:complexType>
    </xsd:element>
    <xsd:element name="gd3e280c44c043e38ab992083fd5c2fd" ma:index="14" nillable="true" ma:taxonomy="true" ma:internalName="gd3e280c44c043e38ab992083fd5c2fd" ma:taxonomyFieldName="Security_x0020_caveat" ma:displayName="Security caveat" ma:default="" ma:fieldId="{0d3e280c-44c0-43e3-8ab9-92083fd5c2fd}" ma:taxonomyMulti="true" ma:sspId="dae72980-c616-4350-b1f0-944e8da80af3" ma:termSetId="2101e3b3-ab6a-42f9-8e9e-f64b3905e49a" ma:anchorId="6fc02b3e-bb1c-4c4e-a2fe-3cc73cb9b89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a1e2775-c5f7-4c38-89d0-c2a519a4d58b"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592F83-F586-4F90-A412-1FAF8BF34352}">
  <ds:schemaRefs>
    <ds:schemaRef ds:uri="http://purl.org/dc/terms/"/>
    <ds:schemaRef ds:uri="http://schemas.microsoft.com/office/2006/documentManagement/types"/>
    <ds:schemaRef ds:uri="http://purl.org/dc/dcmitype/"/>
    <ds:schemaRef ds:uri="http://purl.org/dc/elements/1.1/"/>
    <ds:schemaRef ds:uri="http://schemas.microsoft.com/office/2006/metadata/properties"/>
    <ds:schemaRef ds:uri="ba1e2775-c5f7-4c38-89d0-c2a519a4d58b"/>
    <ds:schemaRef ds:uri="http://schemas.microsoft.com/office/infopath/2007/PartnerControls"/>
    <ds:schemaRef ds:uri="http://schemas.openxmlformats.org/package/2006/metadata/core-properties"/>
    <ds:schemaRef ds:uri="2aae4b3d-89b0-4287-b514-253578f20458"/>
    <ds:schemaRef ds:uri="http://www.w3.org/XML/1998/namespace"/>
  </ds:schemaRefs>
</ds:datastoreItem>
</file>

<file path=customXml/itemProps2.xml><?xml version="1.0" encoding="utf-8"?>
<ds:datastoreItem xmlns:ds="http://schemas.openxmlformats.org/officeDocument/2006/customXml" ds:itemID="{D47EAB3C-C22B-4E0D-9E00-070DB0952E01}">
  <ds:schemaRefs>
    <ds:schemaRef ds:uri="http://schemas.microsoft.com/sharepoint/events"/>
  </ds:schemaRefs>
</ds:datastoreItem>
</file>

<file path=customXml/itemProps3.xml><?xml version="1.0" encoding="utf-8"?>
<ds:datastoreItem xmlns:ds="http://schemas.openxmlformats.org/officeDocument/2006/customXml" ds:itemID="{A60D2451-BC12-45F3-AB34-3577426CE06E}">
  <ds:schemaRefs>
    <ds:schemaRef ds:uri="Microsoft.SharePoint.Taxonomy.ContentTypeSync"/>
  </ds:schemaRefs>
</ds:datastoreItem>
</file>

<file path=customXml/itemProps4.xml><?xml version="1.0" encoding="utf-8"?>
<ds:datastoreItem xmlns:ds="http://schemas.openxmlformats.org/officeDocument/2006/customXml" ds:itemID="{7843C681-EC28-4E69-AF70-8F50E170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ae4b3d-89b0-4287-b514-253578f20458"/>
    <ds:schemaRef ds:uri="ba1e2775-c5f7-4c38-89d0-c2a519a4d5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1D650904-3209-40D2-A5C8-F4390E5E90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299</TotalTime>
  <Words>2619</Words>
  <Application>Microsoft Office PowerPoint</Application>
  <PresentationFormat>On-screen Show (4:3)</PresentationFormat>
  <Paragraphs>304</Paragraphs>
  <Slides>12</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Calibri Light</vt:lpstr>
      <vt:lpstr>Office Theme</vt:lpstr>
      <vt:lpstr>2_Office Theme</vt:lpstr>
      <vt:lpstr>Scottish Parliament Information Centre (SPICe)  Jude Payne Traineeship in Health and Social Care Policy   Application Pack</vt:lpstr>
      <vt:lpstr>Welcome from Nicola Hudson,  Head of Research and Financial Scrutiny </vt:lpstr>
      <vt:lpstr>Working in the Scottish Parliament Information Centre (SPICe) Sarah Swift, Researcher in the Health and Social Care Research Team,  explains what it's like to work here </vt:lpstr>
      <vt:lpstr>Jude Payne Traineeship in Health and Social Care Policy– Scottish Parliament Information Centre (SPICe), Grade 2 </vt:lpstr>
      <vt:lpstr>Jude Payne Traineeship in Health and Social Care Policy– Scottish Parliament Information Centre (SPICe), Grade 2  </vt:lpstr>
      <vt:lpstr>Jude Payne Traineeship in Health and Social Care Policy– Scottish Parliament Information Centre (SPICe), Grade 2  </vt:lpstr>
      <vt:lpstr>Delivering for Excellence - Jude Payne Traineeship in Health and Social Care Policy, Grade 2 </vt:lpstr>
      <vt:lpstr>Delivering for Excellence -  Jude Payne Traineeship in Health and Social Care Policy, Grade 2 (Cont.) </vt:lpstr>
      <vt:lpstr>Delivering for Excellence - Jude Payne Traineeship in Health and Social Care Policy, Grade 2 (Cont.)  </vt:lpstr>
      <vt:lpstr>Delivering for Excellence - Jude Payne Traineeship in Health and Social Care Policy, Grade 2 (Cont.)   </vt:lpstr>
      <vt:lpstr>About us</vt:lpstr>
      <vt:lpstr>About us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name of Office]   [Insert job title]   Application Pack</dc:title>
  <dc:creator>Cameron L (Lily)</dc:creator>
  <cp:lastModifiedBy>Jardine A (Amy)</cp:lastModifiedBy>
  <cp:revision>59</cp:revision>
  <dcterms:created xsi:type="dcterms:W3CDTF">2022-05-20T16:49:46Z</dcterms:created>
  <dcterms:modified xsi:type="dcterms:W3CDTF">2024-10-23T12:48:47Z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0x0101005E5DD8656D982041A2F2278B8806232B0100FD0D20D6D51E1A4AA3C94B78EB698519</vt:lpwstr>
  </property>
  <property fmtid="{D5CDD505-2E9C-101B-9397-08002B2CF9AE}" pid="3" name="Order">
    <vt:r8>4500</vt:r8>
  </property>
  <property fmtid="{D5CDD505-2E9C-101B-9397-08002B2CF9AE}" pid="4" name="Record classification">
    <vt:lpwstr>62;#Interim classification|c7bb39d1-352f-4d8c-8d40-c5b7f7a9fe6a</vt:lpwstr>
  </property>
  <property fmtid="{D5CDD505-2E9C-101B-9397-08002B2CF9AE}" pid="5" name="Security caveat">
    <vt:lpwstr/>
  </property>
  <property fmtid="{D5CDD505-2E9C-101B-9397-08002B2CF9AE}" pid="6" name="Security marking">
    <vt:lpwstr>5;#Restricted - staff|e876e17f-0ef6-48d1-8eb7-812901e8e863</vt:lpwstr>
  </property>
  <property fmtid="{D5CDD505-2E9C-101B-9397-08002B2CF9AE}" pid="7" name="_dlc_DocIdItemGuid">
    <vt:lpwstr>563082c2-906f-4741-b545-4214235946ee</vt:lpwstr>
  </property>
  <property fmtid="{D5CDD505-2E9C-101B-9397-08002B2CF9AE}" pid="8" name="dlc_EmailBCC">
    <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dlc_EmailFrom">
    <vt:lpwstr/>
  </property>
  <property fmtid="{D5CDD505-2E9C-101B-9397-08002B2CF9AE}" pid="15" name="xd_Signature">
    <vt:bool>false</vt:bool>
  </property>
  <property fmtid="{D5CDD505-2E9C-101B-9397-08002B2CF9AE}" pid="16" name="dlc_EmailCC">
    <vt:lpwstr/>
  </property>
  <property fmtid="{D5CDD505-2E9C-101B-9397-08002B2CF9AE}" pid="17" name="dlc_EmailSubject">
    <vt:lpwstr/>
  </property>
  <property fmtid="{D5CDD505-2E9C-101B-9397-08002B2CF9AE}" pid="18" name="dlc_EmailTo">
    <vt:lpwstr/>
  </property>
  <property fmtid="{D5CDD505-2E9C-101B-9397-08002B2CF9AE}" pid="19" name="SharedWithUsers">
    <vt:lpwstr/>
  </property>
  <property fmtid="{D5CDD505-2E9C-101B-9397-08002B2CF9AE}" pid="20" name="me0ca972d02b47c28edd321aedd6af02">
    <vt:lpwstr>Interim classification|c7bb39d1-352f-4d8c-8d40-c5b7f7a9fe6a</vt:lpwstr>
  </property>
  <property fmtid="{D5CDD505-2E9C-101B-9397-08002B2CF9AE}" pid="21" name="lcf76f155ced4ddcb4097134ff3c332f">
    <vt:lpwstr/>
  </property>
  <property fmtid="{D5CDD505-2E9C-101B-9397-08002B2CF9AE}" pid="22" name="MediaServiceImageTags">
    <vt:lpwstr/>
  </property>
</Properties>
</file>